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 id="2147483653" r:id="rId2"/>
    <p:sldMasterId id="2147483654"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6858000" cy="9144000"/>
  <p:embeddedFontLst>
    <p:embeddedFont>
      <p:font typeface="Gill Sans" panose="020B0604020202020204" charset="0"/>
      <p:regular r:id="rId28"/>
      <p:bold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7E74D-096C-44D6-9932-00909FB74A94}">
  <a:tblStyle styleId="{C087E74D-096C-44D6-9932-00909FB74A94}" styleName="Table_0"/>
  <a:tblStyle styleId="{EDD6230C-8BCD-4B7B-8387-0F8EF281EB32}"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42" autoAdjust="0"/>
  </p:normalViewPr>
  <p:slideViewPr>
    <p:cSldViewPr>
      <p:cViewPr varScale="1">
        <p:scale>
          <a:sx n="58" d="100"/>
          <a:sy n="58" d="100"/>
        </p:scale>
        <p:origin x="20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2-17T09:38:42.083" idx="1">
    <p:pos x="6000" y="0"/>
    <p:text>Dmander aux participants de partager leur expéreinece
-EL Hassni</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2-22T16:14:09.581" idx="2">
    <p:pos x="6000" y="0"/>
    <p:text>faire travailler les étudiants par binome 15 mn à tour de rôle pour jouer le recrtuteur et le candidat, puis passer  quelques binomes faire la simulation devant tout le groupe. Demander aux volontaires de donner leur remarques sur le jeu de simulation et demander aux autres participants aussi de donner leur avis sur le verbal et le non verbal.
-EL Hassni</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78053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 name="Shape 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294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Arial"/>
                <a:ea typeface="Arial"/>
                <a:cs typeface="Arial"/>
                <a:sym typeface="Arial"/>
              </a:rPr>
              <a:t>10</a:t>
            </a:fld>
            <a:endParaRPr lang="fr-F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293449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11</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166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329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5094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1256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582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fr-FR" sz="1200" b="0" i="0" u="none" strike="noStrike" kern="1200" cap="none" dirty="0" smtClean="0">
                <a:solidFill>
                  <a:schemeClr val="dk1"/>
                </a:solidFill>
                <a:effectLst/>
                <a:latin typeface="Calibri"/>
                <a:ea typeface="Calibri"/>
                <a:cs typeface="Calibri"/>
                <a:sym typeface="Calibri"/>
              </a:rPr>
              <a:t>Technique STAR : durant l’entretien l’étudiant doit mettre en valeur ses compétences, surtout celles en relation avec le poste. La meilleure façon est d’utiliser des expériences vécues pour expliquer comment il a pu utiliser une compétence ou comment il a pu la développer. Le candidat doit aussi parler de ses réalisations : dans le cadre de projets d’études, expériences de stages, activités parascolaires, engagement associatif…</a:t>
            </a:r>
            <a:endParaRPr lang="en-CA" sz="1200" b="0" i="0" u="none" strike="noStrike" kern="1200" cap="none" dirty="0">
              <a:solidFill>
                <a:schemeClr val="dk1"/>
              </a:solidFill>
              <a:effectLst/>
              <a:latin typeface="Calibri"/>
              <a:ea typeface="Calibri"/>
              <a:cs typeface="Calibri"/>
              <a:sym typeface="Calibri"/>
            </a:endParaRPr>
          </a:p>
        </p:txBody>
      </p:sp>
      <p:sp>
        <p:nvSpPr>
          <p:cNvPr id="156" name="Shape 1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Arial"/>
                <a:ea typeface="Arial"/>
                <a:cs typeface="Arial"/>
                <a:sym typeface="Arial"/>
              </a:rPr>
              <a:t>16</a:t>
            </a:fld>
            <a:endParaRPr lang="fr-F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931789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fr-FR" sz="1200" b="0" i="0" u="none" strike="noStrike" kern="1200" cap="none" dirty="0" smtClean="0">
                <a:solidFill>
                  <a:schemeClr val="dk1"/>
                </a:solidFill>
                <a:effectLst/>
                <a:latin typeface="Calibri"/>
                <a:ea typeface="Calibri"/>
                <a:cs typeface="Calibri"/>
                <a:sym typeface="Calibri"/>
              </a:rPr>
              <a:t>Technique STAR : durant l’entretien l’étudiant doit mettre en valeur ses compétences, surtout celles en relation avec le poste. La meilleure façon est d’utiliser des expériences vécues pour expliquer comment il a pu utiliser une compétence ou comment il a pu la développer. Le candidat doit aussi parler de ses réalisations : dans le cadre de projets d’études, expériences de stages, activités parascolaires, engagement associatif…</a:t>
            </a:r>
            <a:endParaRPr lang="en-CA" sz="1200" b="0" i="0" u="none" strike="noStrike" kern="1200" cap="none" dirty="0">
              <a:solidFill>
                <a:schemeClr val="dk1"/>
              </a:solidFill>
              <a:effectLst/>
              <a:latin typeface="Calibri"/>
              <a:ea typeface="Calibri"/>
              <a:cs typeface="Calibri"/>
              <a:sym typeface="Calibri"/>
            </a:endParaRPr>
          </a:p>
        </p:txBody>
      </p:sp>
      <p:sp>
        <p:nvSpPr>
          <p:cNvPr id="164" name="Shape 1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Arial"/>
                <a:ea typeface="Arial"/>
                <a:cs typeface="Arial"/>
                <a:sym typeface="Arial"/>
              </a:rPr>
              <a:t>17</a:t>
            </a:fld>
            <a:endParaRPr lang="fr-F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606212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fr-FR" sz="1200" b="0" i="0" u="none" strike="noStrike" kern="1200" cap="none" dirty="0" smtClean="0">
                <a:solidFill>
                  <a:schemeClr val="dk1"/>
                </a:solidFill>
                <a:effectLst/>
                <a:latin typeface="Calibri"/>
                <a:ea typeface="Calibri"/>
                <a:cs typeface="Calibri"/>
                <a:sym typeface="Calibri"/>
              </a:rPr>
              <a:t>Technique STAR : durant l’entretien l’étudiant doit mettre en valeur ses compétences, surtout celles en relation avec le poste. La meilleure façon est d’utiliser des expériences vécues pour expliquer comment il a pu utiliser une compétence ou comment il a pu la développer. Le candidat doit aussi parler de ses réalisations : dans le cadre de projets d’études, expériences de stages, activités parascolaires, engagement associatif…</a:t>
            </a:r>
            <a:endParaRPr lang="en-CA" sz="1200" b="0" i="0" u="none" strike="noStrike" kern="1200" cap="none" dirty="0">
              <a:solidFill>
                <a:schemeClr val="dk1"/>
              </a:solidFill>
              <a:effectLst/>
              <a:latin typeface="Calibri"/>
              <a:ea typeface="Calibri"/>
              <a:cs typeface="Calibri"/>
              <a:sym typeface="Calibri"/>
            </a:endParaRPr>
          </a:p>
        </p:txBody>
      </p:sp>
      <p:sp>
        <p:nvSpPr>
          <p:cNvPr id="172" name="Shape 1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Arial"/>
                <a:ea typeface="Arial"/>
                <a:cs typeface="Arial"/>
                <a:sym typeface="Arial"/>
              </a:rPr>
              <a:t>18</a:t>
            </a:fld>
            <a:endParaRPr lang="fr-F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896556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887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 name="Shape 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613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via email (or hand written) </a:t>
            </a:r>
          </a:p>
        </p:txBody>
      </p:sp>
      <p:sp>
        <p:nvSpPr>
          <p:cNvPr id="187" name="Shape 1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Arial"/>
                <a:ea typeface="Arial"/>
                <a:cs typeface="Arial"/>
                <a:sym typeface="Arial"/>
              </a:rPr>
              <a:t>20</a:t>
            </a:fld>
            <a:endParaRPr lang="fr-F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117645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4287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22</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3172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018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52" name="Shape 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3</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5723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550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59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7675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767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1" name="Shape 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Calibri"/>
                <a:ea typeface="Calibri"/>
                <a:cs typeface="Calibri"/>
                <a:sym typeface="Calibri"/>
              </a:rPr>
              <a:t>8</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924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200" b="0" i="0" u="none" strike="noStrike" cap="none" dirty="0" smtClean="0">
                <a:solidFill>
                  <a:schemeClr val="dk1"/>
                </a:solidFill>
                <a:latin typeface="Calibri"/>
                <a:ea typeface="Calibri"/>
                <a:cs typeface="Calibri"/>
                <a:sym typeface="Calibri"/>
              </a:rPr>
              <a:t>S’habiller</a:t>
            </a:r>
            <a:r>
              <a:rPr lang="fr-FR" sz="1200" b="0" i="0" u="none" strike="noStrike" cap="none" baseline="0" dirty="0" smtClean="0">
                <a:solidFill>
                  <a:schemeClr val="dk1"/>
                </a:solidFill>
                <a:latin typeface="Calibri"/>
                <a:ea typeface="Calibri"/>
                <a:cs typeface="Calibri"/>
                <a:sym typeface="Calibri"/>
              </a:rPr>
              <a:t> de manière appropriée </a:t>
            </a:r>
            <a:r>
              <a:rPr lang="fr-FR" sz="1200" b="0" i="0" u="none" strike="noStrike" cap="none" dirty="0" smtClean="0">
                <a:solidFill>
                  <a:schemeClr val="dk1"/>
                </a:solidFill>
                <a:latin typeface="Calibri"/>
                <a:ea typeface="Calibri"/>
                <a:cs typeface="Calibri"/>
                <a:sym typeface="Calibri"/>
              </a:rPr>
              <a:t>– propre, soigné, repassé</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fr-FR" sz="1200" b="0" i="0" u="none" strike="noStrike" cap="none" dirty="0" smtClean="0">
                <a:solidFill>
                  <a:schemeClr val="dk1"/>
                </a:solidFill>
                <a:latin typeface="Calibri"/>
                <a:ea typeface="Calibri"/>
                <a:cs typeface="Calibri"/>
                <a:sym typeface="Calibri"/>
              </a:rPr>
              <a:t>Souliers propres</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fr-FR" sz="1200" b="0" i="0" u="none" strike="noStrike" cap="none" dirty="0" smtClean="0">
                <a:solidFill>
                  <a:schemeClr val="dk1"/>
                </a:solidFill>
                <a:latin typeface="Calibri"/>
                <a:ea typeface="Calibri"/>
                <a:cs typeface="Calibri"/>
                <a:sym typeface="Calibri"/>
              </a:rPr>
              <a:t>Pas trop de bijoux</a:t>
            </a:r>
            <a:r>
              <a:rPr lang="fr-FR" sz="1200" b="0" i="0" u="none" strike="noStrike" cap="none" baseline="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 Pas de parfum trop odorant</a:t>
            </a:r>
            <a:endParaRPr lang="fr-F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fr-FR" sz="1200" b="0" i="0" u="none" strike="noStrike" cap="none" dirty="0" smtClean="0">
                <a:solidFill>
                  <a:schemeClr val="dk1"/>
                </a:solidFill>
                <a:latin typeface="Calibri"/>
                <a:ea typeface="Calibri"/>
                <a:cs typeface="Calibri"/>
                <a:sym typeface="Calibri"/>
              </a:rPr>
              <a:t>Apportez</a:t>
            </a:r>
            <a:r>
              <a:rPr lang="fr-FR" sz="1200" b="0" i="0" u="none" strike="noStrike" cap="none" baseline="0" dirty="0" smtClean="0">
                <a:solidFill>
                  <a:schemeClr val="dk1"/>
                </a:solidFill>
                <a:latin typeface="Calibri"/>
                <a:ea typeface="Calibri"/>
                <a:cs typeface="Calibri"/>
                <a:sym typeface="Calibri"/>
              </a:rPr>
              <a:t> des exemples de projets que vous avez réalisés</a:t>
            </a:r>
            <a:endParaRPr lang="fr-FR" sz="1200" b="0" i="0" u="none" strike="noStrike" cap="none" dirty="0">
              <a:solidFill>
                <a:schemeClr val="dk1"/>
              </a:solidFill>
              <a:latin typeface="Calibri"/>
              <a:ea typeface="Calibri"/>
              <a:cs typeface="Calibri"/>
              <a:sym typeface="Calibri"/>
            </a:endParaRPr>
          </a:p>
        </p:txBody>
      </p:sp>
      <p:sp>
        <p:nvSpPr>
          <p:cNvPr id="99" name="Shape 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a:solidFill>
                  <a:schemeClr val="dk1"/>
                </a:solidFill>
                <a:latin typeface="Arial"/>
                <a:ea typeface="Arial"/>
                <a:cs typeface="Arial"/>
                <a:sym typeface="Arial"/>
              </a:rPr>
              <a:t>9</a:t>
            </a:fld>
            <a:endParaRPr lang="fr-F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864744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Empty Cover">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1">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790575"/>
            <a:ext cx="8229600" cy="962024"/>
          </a:xfrm>
          <a:prstGeom prst="rect">
            <a:avLst/>
          </a:prstGeom>
          <a:noFill/>
          <a:ln>
            <a:noFill/>
          </a:ln>
        </p:spPr>
        <p:txBody>
          <a:bodyPr lIns="91425" tIns="91425" rIns="91425" bIns="91425" anchor="t" anchorCtr="0"/>
          <a:lstStyle>
            <a:lvl1pPr marL="0" marR="0" lvl="0" indent="0" algn="ctr" rtl="0">
              <a:spcBef>
                <a:spcPts val="0"/>
              </a:spcBef>
              <a:buClr>
                <a:srgbClr val="C2113A"/>
              </a:buClr>
              <a:buFont typeface="Cabin"/>
              <a:buNone/>
              <a:defRPr sz="4800" b="0" i="0" u="none" strike="noStrike" cap="none">
                <a:solidFill>
                  <a:srgbClr val="C2113A"/>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457200" y="1905000"/>
            <a:ext cx="8229600" cy="4154487"/>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dt" idx="10"/>
          </p:nvPr>
        </p:nvSpPr>
        <p:spPr>
          <a:xfrm>
            <a:off x="0" y="0"/>
            <a:ext cx="3000000" cy="30000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ack cover empty">
    <p:spTree>
      <p:nvGrpSpPr>
        <p:cNvPr id="1" name="Shape 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ackground-01.jpg"/>
          <p:cNvPicPr preferRelativeResize="0"/>
          <p:nvPr/>
        </p:nvPicPr>
        <p:blipFill rotWithShape="1">
          <a:blip r:embed="rId3">
            <a:alphaModFix/>
          </a:blip>
          <a:srcRect/>
          <a:stretch/>
        </p:blipFill>
        <p:spPr>
          <a:xfrm>
            <a:off x="0" y="433150"/>
            <a:ext cx="9144000" cy="6472475"/>
          </a:xfrm>
          <a:prstGeom prst="rect">
            <a:avLst/>
          </a:prstGeom>
          <a:noFill/>
          <a:ln>
            <a:noFill/>
          </a:ln>
        </p:spPr>
      </p:pic>
      <p:pic>
        <p:nvPicPr>
          <p:cNvPr id="11" name="Shape 11"/>
          <p:cNvPicPr preferRelativeResize="0"/>
          <p:nvPr/>
        </p:nvPicPr>
        <p:blipFill rotWithShape="1">
          <a:blip r:embed="rId4">
            <a:alphaModFix/>
          </a:blip>
          <a:srcRect/>
          <a:stretch/>
        </p:blipFill>
        <p:spPr>
          <a:xfrm>
            <a:off x="-25400" y="0"/>
            <a:ext cx="9194801" cy="1090725"/>
          </a:xfrm>
          <a:prstGeom prst="rect">
            <a:avLst/>
          </a:prstGeom>
          <a:noFill/>
          <a:ln>
            <a:noFill/>
          </a:ln>
        </p:spPr>
      </p:pic>
      <p:pic>
        <p:nvPicPr>
          <p:cNvPr id="12" name="Shape 12"/>
          <p:cNvPicPr preferRelativeResize="0"/>
          <p:nvPr/>
        </p:nvPicPr>
        <p:blipFill rotWithShape="1">
          <a:blip r:embed="rId5">
            <a:alphaModFix/>
          </a:blip>
          <a:srcRect/>
          <a:stretch/>
        </p:blipFill>
        <p:spPr>
          <a:xfrm>
            <a:off x="303645" y="317500"/>
            <a:ext cx="8536708" cy="43965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5" name="Shape 15" descr="background-02.jpg"/>
          <p:cNvPicPr preferRelativeResize="0"/>
          <p:nvPr/>
        </p:nvPicPr>
        <p:blipFill rotWithShape="1">
          <a:blip r:embed="rId4">
            <a:alphaModFix/>
          </a:blip>
          <a:srcRect/>
          <a:stretch/>
        </p:blipFill>
        <p:spPr>
          <a:xfrm>
            <a:off x="0" y="0"/>
            <a:ext cx="9144000" cy="6472475"/>
          </a:xfrm>
          <a:prstGeom prst="rect">
            <a:avLst/>
          </a:prstGeom>
          <a:noFill/>
          <a:ln>
            <a:noFill/>
          </a:ln>
        </p:spPr>
      </p:pic>
      <p:pic>
        <p:nvPicPr>
          <p:cNvPr id="16" name="Shape 16"/>
          <p:cNvPicPr preferRelativeResize="0"/>
          <p:nvPr/>
        </p:nvPicPr>
        <p:blipFill rotWithShape="1">
          <a:blip r:embed="rId5">
            <a:alphaModFix/>
          </a:blip>
          <a:srcRect/>
          <a:stretch/>
        </p:blipFill>
        <p:spPr>
          <a:xfrm>
            <a:off x="393700" y="6368469"/>
            <a:ext cx="8420099" cy="282932"/>
          </a:xfrm>
          <a:prstGeom prst="rect">
            <a:avLst/>
          </a:prstGeom>
          <a:noFill/>
          <a:ln>
            <a:noFill/>
          </a:ln>
        </p:spPr>
      </p:pic>
      <p:pic>
        <p:nvPicPr>
          <p:cNvPr id="17" name="Shape 17"/>
          <p:cNvPicPr preferRelativeResize="0"/>
          <p:nvPr/>
        </p:nvPicPr>
        <p:blipFill rotWithShape="1">
          <a:blip r:embed="rId6">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Shape 24" descr="background-01.jpg"/>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25" name="Shape 25"/>
          <p:cNvPicPr preferRelativeResize="0"/>
          <p:nvPr/>
        </p:nvPicPr>
        <p:blipFill rotWithShape="1">
          <a:blip r:embed="rId4">
            <a:alphaModFix/>
          </a:blip>
          <a:srcRect/>
          <a:stretch/>
        </p:blipFill>
        <p:spPr>
          <a:xfrm rot="10800000">
            <a:off x="-25400" y="5767274"/>
            <a:ext cx="9194801" cy="1090725"/>
          </a:xfrm>
          <a:prstGeom prst="rect">
            <a:avLst/>
          </a:prstGeom>
          <a:noFill/>
          <a:ln>
            <a:noFill/>
          </a:ln>
        </p:spPr>
      </p:pic>
      <p:pic>
        <p:nvPicPr>
          <p:cNvPr id="26" name="Shape 26"/>
          <p:cNvPicPr preferRelativeResize="0"/>
          <p:nvPr/>
        </p:nvPicPr>
        <p:blipFill rotWithShape="1">
          <a:blip r:embed="rId5">
            <a:alphaModFix/>
          </a:blip>
          <a:srcRect/>
          <a:stretch/>
        </p:blipFill>
        <p:spPr>
          <a:xfrm>
            <a:off x="361950" y="6206839"/>
            <a:ext cx="8420099" cy="282932"/>
          </a:xfrm>
          <a:prstGeom prst="rect">
            <a:avLst/>
          </a:prstGeom>
          <a:noFill/>
          <a:ln>
            <a:noFill/>
          </a:ln>
        </p:spPr>
      </p:pic>
      <p:sp>
        <p:nvSpPr>
          <p:cNvPr id="27" name="Shape 27"/>
          <p:cNvSpPr txBox="1"/>
          <p:nvPr/>
        </p:nvSpPr>
        <p:spPr>
          <a:xfrm>
            <a:off x="11731625" y="3905250"/>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p:nvPr/>
        </p:nvSpPr>
        <p:spPr>
          <a:xfrm>
            <a:off x="251519" y="3140967"/>
            <a:ext cx="7340600" cy="65003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FFFFFF"/>
              </a:buClr>
              <a:buSzPct val="25000"/>
              <a:buFont typeface="Cabin"/>
              <a:buNone/>
            </a:pPr>
            <a:r>
              <a:rPr lang="fr-FR" sz="3200" dirty="0" smtClean="0">
                <a:solidFill>
                  <a:srgbClr val="FFFFFF"/>
                </a:solidFill>
                <a:latin typeface="Gill Sans" panose="020B0604020202020204" charset="0"/>
                <a:ea typeface="Cabin"/>
                <a:cs typeface="Cabin"/>
                <a:sym typeface="Cabin"/>
              </a:rPr>
              <a:t>PREPARER MON </a:t>
            </a:r>
            <a:r>
              <a:rPr lang="fr-FR" sz="3200" b="0" i="0" u="none" strike="noStrike" cap="none" dirty="0" smtClean="0">
                <a:solidFill>
                  <a:srgbClr val="FFFFFF"/>
                </a:solidFill>
                <a:latin typeface="Gill Sans" panose="020B0604020202020204" charset="0"/>
                <a:ea typeface="Cabin"/>
                <a:cs typeface="Cabin"/>
                <a:sym typeface="Cabin"/>
              </a:rPr>
              <a:t>ENTRETIEN </a:t>
            </a:r>
            <a:r>
              <a:rPr lang="fr-FR" sz="3200" b="0" i="0" u="none" strike="noStrike" cap="none" dirty="0">
                <a:solidFill>
                  <a:srgbClr val="FFFFFF"/>
                </a:solidFill>
                <a:latin typeface="Gill Sans" panose="020B0604020202020204" charset="0"/>
                <a:ea typeface="Cabin"/>
                <a:cs typeface="Cabin"/>
                <a:sym typeface="Cabin"/>
              </a:rPr>
              <a:t>D’EMBAUCHE</a:t>
            </a:r>
          </a:p>
          <a:p>
            <a:pPr marL="0" marR="0" lvl="0" indent="0" algn="l" rtl="0">
              <a:lnSpc>
                <a:spcPct val="80000"/>
              </a:lnSpc>
              <a:spcBef>
                <a:spcPts val="0"/>
              </a:spcBef>
              <a:buClr>
                <a:srgbClr val="FFFFFF"/>
              </a:buClr>
              <a:buSzPct val="25000"/>
              <a:buFont typeface="Gill Sans"/>
              <a:buNone/>
            </a:pPr>
            <a:r>
              <a:rPr lang="fr-FR" sz="3200" b="0" i="0" u="none" strike="noStrike" cap="none" dirty="0">
                <a:solidFill>
                  <a:srgbClr val="FFFFFF"/>
                </a:solidFill>
                <a:latin typeface="Gill Sans" panose="020B0604020202020204" charset="0"/>
                <a:ea typeface="Gill Sans"/>
                <a:cs typeface="Gill Sans"/>
                <a:sym typeface="Gill Sans"/>
              </a:rPr>
              <a:t>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9D39074C-D647-4652-8EDF-6183D7EB960E}" type="slidenum">
              <a:rPr lang="fr-FR" sz="1200" smtClean="0">
                <a:latin typeface="Gill Sans" panose="020B0604020202020204" charset="0"/>
              </a:rPr>
              <a:pPr algn="ctr"/>
              <a:t>1</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aphicFrame>
        <p:nvGraphicFramePr>
          <p:cNvPr id="110" name="Shape 110"/>
          <p:cNvGraphicFramePr/>
          <p:nvPr/>
        </p:nvGraphicFramePr>
        <p:xfrm>
          <a:off x="457200" y="1158875"/>
          <a:ext cx="4035425" cy="4530725"/>
        </p:xfrm>
        <a:graphic>
          <a:graphicData uri="http://schemas.openxmlformats.org/drawingml/2006/table">
            <a:tbl>
              <a:tblPr>
                <a:noFill/>
                <a:tableStyleId>{C087E74D-096C-44D6-9932-00909FB74A94}</a:tableStyleId>
              </a:tblPr>
              <a:tblGrid>
                <a:gridCol w="4035425">
                  <a:extLst>
                    <a:ext uri="{9D8B030D-6E8A-4147-A177-3AD203B41FA5}">
                      <a16:colId xmlns:a16="http://schemas.microsoft.com/office/drawing/2014/main" xmlns="" val="20000"/>
                    </a:ext>
                  </a:extLst>
                </a:gridCol>
              </a:tblGrid>
              <a:tr h="4530725">
                <a:tc>
                  <a:txBody>
                    <a:bodyPr/>
                    <a:lstStyle/>
                    <a:p>
                      <a:pPr marL="457200" marR="0" lvl="0" indent="-365760" algn="l" rtl="0">
                        <a:lnSpc>
                          <a:spcPct val="100000"/>
                        </a:lnSpc>
                        <a:spcBef>
                          <a:spcPts val="0"/>
                        </a:spcBef>
                        <a:spcAft>
                          <a:spcPts val="0"/>
                        </a:spcAft>
                        <a:buClr>
                          <a:schemeClr val="dk1"/>
                        </a:buClr>
                        <a:buFont typeface="Arial"/>
                        <a:buChar char="•"/>
                      </a:pPr>
                      <a:r>
                        <a:rPr lang="fr-FR" sz="2400" u="none" strike="noStrike" cap="none" dirty="0">
                          <a:solidFill>
                            <a:srgbClr val="002060"/>
                          </a:solidFill>
                        </a:rPr>
                        <a:t>Langage corporel</a:t>
                      </a:r>
                    </a:p>
                    <a:p>
                      <a:pPr marL="457200" marR="0" lvl="0" indent="-365760" algn="l" rtl="0">
                        <a:lnSpc>
                          <a:spcPct val="100000"/>
                        </a:lnSpc>
                        <a:spcBef>
                          <a:spcPts val="480"/>
                        </a:spcBef>
                        <a:spcAft>
                          <a:spcPts val="0"/>
                        </a:spcAft>
                        <a:buClr>
                          <a:schemeClr val="dk1"/>
                        </a:buClr>
                        <a:buFont typeface="Arial"/>
                        <a:buChar char="•"/>
                      </a:pPr>
                      <a:r>
                        <a:rPr lang="fr-FR" sz="2400" u="none" strike="noStrike" cap="none" dirty="0">
                          <a:solidFill>
                            <a:srgbClr val="002060"/>
                          </a:solidFill>
                        </a:rPr>
                        <a:t>Posture</a:t>
                      </a:r>
                    </a:p>
                    <a:p>
                      <a:pPr marL="457200" marR="0" lvl="0" indent="-365760" algn="l" rtl="0">
                        <a:lnSpc>
                          <a:spcPct val="100000"/>
                        </a:lnSpc>
                        <a:spcBef>
                          <a:spcPts val="480"/>
                        </a:spcBef>
                        <a:spcAft>
                          <a:spcPts val="0"/>
                        </a:spcAft>
                        <a:buClr>
                          <a:schemeClr val="dk1"/>
                        </a:buClr>
                        <a:buFont typeface="Arial"/>
                        <a:buChar char="•"/>
                      </a:pPr>
                      <a:r>
                        <a:rPr lang="fr-FR" sz="2400" u="none" strike="noStrike" cap="none" dirty="0">
                          <a:solidFill>
                            <a:srgbClr val="002060"/>
                          </a:solidFill>
                        </a:rPr>
                        <a:t>La gestuelle</a:t>
                      </a:r>
                    </a:p>
                    <a:p>
                      <a:pPr marL="457200" marR="0" lvl="0" indent="-365760" algn="l" rtl="0">
                        <a:lnSpc>
                          <a:spcPct val="100000"/>
                        </a:lnSpc>
                        <a:spcBef>
                          <a:spcPts val="480"/>
                        </a:spcBef>
                        <a:spcAft>
                          <a:spcPts val="0"/>
                        </a:spcAft>
                        <a:buClr>
                          <a:srgbClr val="002060"/>
                        </a:buClr>
                        <a:buFont typeface="Arial"/>
                        <a:buChar char="•"/>
                      </a:pPr>
                      <a:r>
                        <a:rPr lang="fr-FR" sz="2400" dirty="0">
                          <a:solidFill>
                            <a:srgbClr val="002060"/>
                          </a:solidFill>
                        </a:rPr>
                        <a:t>Poignée de main </a:t>
                      </a:r>
                    </a:p>
                    <a:p>
                      <a:pPr marL="457200" marR="0" lvl="0" indent="-365760" algn="l" rtl="0">
                        <a:lnSpc>
                          <a:spcPct val="100000"/>
                        </a:lnSpc>
                        <a:spcBef>
                          <a:spcPts val="480"/>
                        </a:spcBef>
                        <a:spcAft>
                          <a:spcPts val="0"/>
                        </a:spcAft>
                        <a:buClr>
                          <a:schemeClr val="dk1"/>
                        </a:buClr>
                        <a:buFont typeface="Arial"/>
                        <a:buChar char="•"/>
                      </a:pPr>
                      <a:r>
                        <a:rPr lang="fr-FR" sz="2400" u="none" strike="noStrike" cap="none" dirty="0">
                          <a:solidFill>
                            <a:srgbClr val="002060"/>
                          </a:solidFill>
                        </a:rPr>
                        <a:t>Contact visuel </a:t>
                      </a:r>
                    </a:p>
                    <a:p>
                      <a:pPr marL="457200" marR="0" lvl="0" indent="-365760" algn="l" rtl="0">
                        <a:lnSpc>
                          <a:spcPct val="100000"/>
                        </a:lnSpc>
                        <a:spcBef>
                          <a:spcPts val="480"/>
                        </a:spcBef>
                        <a:spcAft>
                          <a:spcPts val="0"/>
                        </a:spcAft>
                        <a:buClr>
                          <a:schemeClr val="dk1"/>
                        </a:buClr>
                        <a:buFont typeface="Arial"/>
                        <a:buChar char="•"/>
                      </a:pPr>
                      <a:r>
                        <a:rPr lang="fr-FR" sz="2400" u="none" strike="noStrike" cap="none" dirty="0">
                          <a:solidFill>
                            <a:srgbClr val="002060"/>
                          </a:solidFill>
                        </a:rPr>
                        <a:t>Sourire</a:t>
                      </a:r>
                    </a:p>
                    <a:p>
                      <a:pPr marL="457200" marR="0" lvl="0" indent="-365760" algn="l" rtl="0">
                        <a:lnSpc>
                          <a:spcPct val="100000"/>
                        </a:lnSpc>
                        <a:spcBef>
                          <a:spcPts val="480"/>
                        </a:spcBef>
                        <a:spcAft>
                          <a:spcPts val="0"/>
                        </a:spcAft>
                        <a:buClr>
                          <a:schemeClr val="dk1"/>
                        </a:buClr>
                        <a:buFont typeface="Arial"/>
                        <a:buChar char="•"/>
                      </a:pPr>
                      <a:r>
                        <a:rPr lang="fr-FR" sz="2400" u="none" strike="noStrike" cap="none" dirty="0">
                          <a:solidFill>
                            <a:srgbClr val="002060"/>
                          </a:solidFill>
                        </a:rPr>
                        <a:t>Nervosité</a:t>
                      </a:r>
                    </a:p>
                    <a:p>
                      <a:pPr marL="457200" marR="0" lvl="0" indent="-457200" algn="l" rtl="0">
                        <a:lnSpc>
                          <a:spcPct val="100000"/>
                        </a:lnSpc>
                        <a:spcBef>
                          <a:spcPts val="480"/>
                        </a:spcBef>
                        <a:spcAft>
                          <a:spcPts val="0"/>
                        </a:spcAft>
                        <a:buClr>
                          <a:schemeClr val="dk1"/>
                        </a:buClr>
                        <a:buSzPct val="59999"/>
                        <a:buFont typeface="Arial"/>
                        <a:buNone/>
                      </a:pPr>
                      <a:endParaRPr sz="2400" u="none" strike="noStrike" cap="none" dirty="0">
                        <a:solidFill>
                          <a:srgbClr val="002060"/>
                        </a:solidFill>
                        <a:latin typeface="Cabin"/>
                        <a:ea typeface="Cabin"/>
                        <a:cs typeface="Cabin"/>
                        <a:sym typeface="Cabin"/>
                      </a:endParaRP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111" name="Shape 111"/>
          <p:cNvSpPr txBox="1"/>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C2113A"/>
              </a:buClr>
              <a:buSzPct val="25000"/>
              <a:buFont typeface="Cabin"/>
              <a:buNone/>
            </a:pPr>
            <a:r>
              <a:rPr lang="fr-FR" sz="1800" b="1" cap="none" smtClean="0">
                <a:solidFill>
                  <a:srgbClr val="C2113A"/>
                </a:solidFill>
                <a:latin typeface="Cabin"/>
                <a:ea typeface="Cabin"/>
                <a:cs typeface="Cabin"/>
                <a:sym typeface="Cabin"/>
              </a:rPr>
              <a:t>LE JOUR DE L’ENTRETIEN : ATTENTION À VOTRE LANGAGE NON VERBAL</a:t>
            </a:r>
            <a:endParaRPr lang="fr-FR" sz="1800" b="1" cap="none" dirty="0">
              <a:solidFill>
                <a:srgbClr val="C2113A"/>
              </a:solidFill>
              <a:latin typeface="Cabin"/>
              <a:ea typeface="Cabin"/>
              <a:cs typeface="Cabin"/>
              <a:sym typeface="Cabin"/>
            </a:endParaRPr>
          </a:p>
        </p:txBody>
      </p:sp>
      <p:pic>
        <p:nvPicPr>
          <p:cNvPr id="112" name="Shape 112" descr="http://sd.keepcalm-o-matic.co.uk/i/keep-calm-and-be-confident-6.png"/>
          <p:cNvPicPr preferRelativeResize="0"/>
          <p:nvPr/>
        </p:nvPicPr>
        <p:blipFill rotWithShape="1">
          <a:blip r:embed="rId3">
            <a:alphaModFix/>
          </a:blip>
          <a:srcRect/>
          <a:stretch/>
        </p:blipFill>
        <p:spPr>
          <a:xfrm>
            <a:off x="5697283" y="958850"/>
            <a:ext cx="1937256" cy="1898914"/>
          </a:xfrm>
          <a:prstGeom prst="rect">
            <a:avLst/>
          </a:prstGeom>
          <a:noFill/>
          <a:ln>
            <a:noFill/>
          </a:ln>
        </p:spPr>
      </p:pic>
      <p:pic>
        <p:nvPicPr>
          <p:cNvPr id="113" name="Shape 113" descr="Image associée"/>
          <p:cNvPicPr preferRelativeResize="0"/>
          <p:nvPr/>
        </p:nvPicPr>
        <p:blipFill rotWithShape="1">
          <a:blip r:embed="rId4">
            <a:alphaModFix/>
          </a:blip>
          <a:srcRect/>
          <a:stretch/>
        </p:blipFill>
        <p:spPr>
          <a:xfrm>
            <a:off x="4788023" y="2857765"/>
            <a:ext cx="3563067" cy="3203027"/>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B2F28BC0-BAB0-4E17-9E75-12CD975C61D0}" type="slidenum">
              <a:rPr lang="fr-FR" sz="1200" smtClean="0">
                <a:latin typeface="Gill Sans" panose="020B0604020202020204" charset="0"/>
              </a:rPr>
              <a:pPr algn="ctr"/>
              <a:t>10</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just" rtl="0">
              <a:spcBef>
                <a:spcPts val="0"/>
              </a:spcBef>
              <a:buClr>
                <a:srgbClr val="C2113A"/>
              </a:buClr>
              <a:buSzPct val="25000"/>
              <a:buFont typeface="Cabin"/>
              <a:buNone/>
            </a:pPr>
            <a:r>
              <a:rPr lang="fr-FR" sz="1800" b="1" i="0" u="none" strike="noStrike" cap="none" dirty="0" smtClean="0">
                <a:sym typeface="Cabin"/>
              </a:rPr>
              <a:t>LE TYPE DE QUESTIONS POSÉES DURANT UN ENTRETIEN D’EMBAUCHE</a:t>
            </a:r>
            <a:endParaRPr lang="fr-FR" sz="1800" b="1" i="0" u="none" strike="noStrike" cap="none" dirty="0">
              <a:sym typeface="Cabin"/>
            </a:endParaRPr>
          </a:p>
        </p:txBody>
      </p:sp>
      <p:pic>
        <p:nvPicPr>
          <p:cNvPr id="120" name="Shape 120"/>
          <p:cNvPicPr preferRelativeResize="0">
            <a:picLocks noGrp="1"/>
          </p:cNvPicPr>
          <p:nvPr>
            <p:ph type="body" idx="1"/>
          </p:nvPr>
        </p:nvPicPr>
        <p:blipFill rotWithShape="1">
          <a:blip r:embed="rId3">
            <a:alphaModFix/>
          </a:blip>
          <a:srcRect/>
          <a:stretch/>
        </p:blipFill>
        <p:spPr>
          <a:xfrm>
            <a:off x="2806950" y="3284984"/>
            <a:ext cx="3517200" cy="2646300"/>
          </a:xfrm>
          <a:prstGeom prst="rect">
            <a:avLst/>
          </a:prstGeom>
          <a:noFill/>
          <a:ln>
            <a:noFill/>
          </a:ln>
        </p:spPr>
      </p:pic>
      <p:sp>
        <p:nvSpPr>
          <p:cNvPr id="121" name="Shape 121"/>
          <p:cNvSpPr/>
          <p:nvPr/>
        </p:nvSpPr>
        <p:spPr>
          <a:xfrm>
            <a:off x="304800" y="1445551"/>
            <a:ext cx="2674500" cy="1224000"/>
          </a:xfrm>
          <a:prstGeom prst="roundRect">
            <a:avLst>
              <a:gd name="adj" fmla="val 16667"/>
            </a:avLst>
          </a:prstGeom>
          <a:gradFill flip="none" rotWithShape="1">
            <a:gsLst>
              <a:gs pos="0">
                <a:srgbClr val="FFFFFF"/>
              </a:gs>
              <a:gs pos="100000">
                <a:srgbClr val="96C0FF"/>
              </a:gs>
            </a:gsLst>
            <a:lin ang="16200000" scaled="0"/>
            <a:tileRect/>
          </a:gradFill>
          <a:ln w="9525" cap="flat" cmpd="sng">
            <a:noFill/>
            <a:prstDash val="solid"/>
            <a:round/>
            <a:headEnd type="none" w="med" len="med"/>
            <a:tailEnd type="none" w="med" len="med"/>
          </a:ln>
          <a:effectLst>
            <a:outerShdw blurRad="39999" dist="23000" dir="5400000" rotWithShape="0">
              <a:srgbClr val="000000">
                <a:alpha val="34901"/>
              </a:srgbClr>
            </a:outerShdw>
          </a:effectLst>
          <a:extLst>
            <a:ext uri="{91240B29-F687-4F45-9708-019B960494DF}">
              <a14:hiddenLine xmlns:a14="http://schemas.microsoft.com/office/drawing/2010/main" w="9525" cap="flat" cmpd="sng">
                <a:solidFill>
                  <a:srgbClr val="FFFFFF"/>
                </a:solidFill>
                <a:prstDash val="solid"/>
                <a:round/>
                <a:headEnd type="none" w="med" len="med"/>
                <a:tailEnd type="none" w="med" len="med"/>
              </a14:hiddenLine>
            </a:ext>
          </a:extLst>
        </p:spPr>
        <p:txBody>
          <a:bodyPr lIns="0" tIns="0" rIns="0" bIns="0" anchor="ctr" anchorCtr="0">
            <a:noAutofit/>
          </a:bodyPr>
          <a:lstStyle/>
          <a:p>
            <a:pPr marL="0" marR="0" lvl="0" indent="0" algn="just" rtl="0">
              <a:lnSpc>
                <a:spcPts val="2000"/>
              </a:lnSpc>
              <a:spcBef>
                <a:spcPts val="1200"/>
              </a:spcBef>
              <a:spcAft>
                <a:spcPts val="1200"/>
              </a:spcAft>
              <a:buSzPct val="25000"/>
              <a:buNone/>
            </a:pPr>
            <a:r>
              <a:rPr lang="fr-FR" sz="2000">
                <a:solidFill>
                  <a:srgbClr val="17375E"/>
                </a:solidFill>
                <a:latin typeface="Gill Sans" panose="020B0604020202020204" charset="0"/>
                <a:ea typeface="Arial"/>
                <a:cs typeface="Arial"/>
                <a:sym typeface="Arial"/>
              </a:rPr>
              <a:t>Questions ouvertes</a:t>
            </a:r>
          </a:p>
        </p:txBody>
      </p:sp>
      <p:sp>
        <p:nvSpPr>
          <p:cNvPr id="122" name="Shape 122"/>
          <p:cNvSpPr/>
          <p:nvPr/>
        </p:nvSpPr>
        <p:spPr>
          <a:xfrm>
            <a:off x="6164700" y="1445560"/>
            <a:ext cx="2674500" cy="1224000"/>
          </a:xfrm>
          <a:prstGeom prst="roundRect">
            <a:avLst>
              <a:gd name="adj" fmla="val 16667"/>
            </a:avLst>
          </a:prstGeom>
          <a:gradFill flip="none" rotWithShape="1">
            <a:gsLst>
              <a:gs pos="0">
                <a:srgbClr val="FFFFFF"/>
              </a:gs>
              <a:gs pos="100000">
                <a:srgbClr val="96C0FF"/>
              </a:gs>
            </a:gsLst>
            <a:lin ang="16200000" scaled="0"/>
            <a:tileRect/>
          </a:gradFill>
          <a:ln w="9525" cap="flat" cmpd="sng">
            <a:noFill/>
            <a:prstDash val="solid"/>
            <a:round/>
            <a:headEnd type="none" w="med" len="med"/>
            <a:tailEnd type="none" w="med" len="med"/>
          </a:ln>
          <a:effectLst>
            <a:outerShdw blurRad="39999" dist="23000" dir="5400000" rotWithShape="0">
              <a:srgbClr val="000000">
                <a:alpha val="34901"/>
              </a:srgbClr>
            </a:outerShdw>
          </a:effectLst>
          <a:extLst>
            <a:ext uri="{91240B29-F687-4F45-9708-019B960494DF}">
              <a14:hiddenLine xmlns:a14="http://schemas.microsoft.com/office/drawing/2010/main" w="9525" cap="flat" cmpd="sng">
                <a:solidFill>
                  <a:srgbClr val="FFFFFF"/>
                </a:solidFill>
                <a:prstDash val="solid"/>
                <a:round/>
                <a:headEnd type="none" w="med" len="med"/>
                <a:tailEnd type="none" w="med" len="med"/>
              </a14:hiddenLine>
            </a:ext>
          </a:extLst>
        </p:spPr>
        <p:txBody>
          <a:bodyPr lIns="0" tIns="0" rIns="0" bIns="0" anchor="ctr" anchorCtr="0">
            <a:noAutofit/>
          </a:bodyPr>
          <a:lstStyle/>
          <a:p>
            <a:pPr marL="0" marR="0" lvl="0" indent="0" algn="just" rtl="0">
              <a:lnSpc>
                <a:spcPts val="2000"/>
              </a:lnSpc>
              <a:spcBef>
                <a:spcPts val="1200"/>
              </a:spcBef>
              <a:spcAft>
                <a:spcPts val="1200"/>
              </a:spcAft>
              <a:buSzPct val="25000"/>
              <a:buNone/>
            </a:pPr>
            <a:r>
              <a:rPr lang="fr-FR" sz="2000">
                <a:solidFill>
                  <a:srgbClr val="17375E"/>
                </a:solidFill>
                <a:latin typeface="Gill Sans" panose="020B0604020202020204" charset="0"/>
                <a:ea typeface="Arial"/>
                <a:cs typeface="Arial"/>
                <a:sym typeface="Arial"/>
              </a:rPr>
              <a:t>Questions fermées</a:t>
            </a:r>
          </a:p>
        </p:txBody>
      </p:sp>
      <p:sp>
        <p:nvSpPr>
          <p:cNvPr id="123" name="Shape 123"/>
          <p:cNvSpPr txBox="1"/>
          <p:nvPr/>
        </p:nvSpPr>
        <p:spPr>
          <a:xfrm>
            <a:off x="304800" y="2924944"/>
            <a:ext cx="2899048" cy="923400"/>
          </a:xfrm>
          <a:prstGeom prst="rect">
            <a:avLst/>
          </a:prstGeom>
          <a:solidFill>
            <a:srgbClr val="FFFFFF"/>
          </a:solidFill>
          <a:ln>
            <a:noFill/>
          </a:ln>
        </p:spPr>
        <p:txBody>
          <a:bodyPr lIns="0" tIns="0" rIns="0" bIns="0" anchor="t" anchorCtr="0">
            <a:noAutofit/>
          </a:bodyPr>
          <a:lstStyle/>
          <a:p>
            <a:pPr marL="0" marR="0" lvl="0" indent="0" algn="just" rtl="0">
              <a:lnSpc>
                <a:spcPts val="2000"/>
              </a:lnSpc>
              <a:spcBef>
                <a:spcPts val="1200"/>
              </a:spcBef>
              <a:spcAft>
                <a:spcPts val="1200"/>
              </a:spcAft>
              <a:buSzPct val="25000"/>
              <a:buNone/>
            </a:pPr>
            <a:r>
              <a:rPr lang="fr-FR" sz="2000" dirty="0">
                <a:solidFill>
                  <a:srgbClr val="17375E"/>
                </a:solidFill>
                <a:latin typeface="Gill Sans" panose="020B0604020202020204" charset="0"/>
              </a:rPr>
              <a:t>Présentez-vous !</a:t>
            </a:r>
          </a:p>
          <a:p>
            <a:pPr marL="0" marR="0" lvl="0" indent="0" algn="just" rtl="0">
              <a:lnSpc>
                <a:spcPts val="2000"/>
              </a:lnSpc>
              <a:spcBef>
                <a:spcPts val="1200"/>
              </a:spcBef>
              <a:spcAft>
                <a:spcPts val="1200"/>
              </a:spcAft>
              <a:buSzPct val="25000"/>
              <a:buNone/>
            </a:pPr>
            <a:r>
              <a:rPr lang="fr-FR" sz="2000" dirty="0" smtClean="0">
                <a:solidFill>
                  <a:srgbClr val="17375E"/>
                </a:solidFill>
                <a:latin typeface="Gill Sans" panose="020B0604020202020204" charset="0"/>
              </a:rPr>
              <a:t>Parlez-moi </a:t>
            </a:r>
            <a:r>
              <a:rPr lang="fr-FR" sz="2000" dirty="0">
                <a:solidFill>
                  <a:srgbClr val="17375E"/>
                </a:solidFill>
                <a:latin typeface="Gill Sans" panose="020B0604020202020204" charset="0"/>
              </a:rPr>
              <a:t>de vous !</a:t>
            </a:r>
          </a:p>
          <a:p>
            <a:pPr marL="0" marR="0" lvl="0" indent="0" algn="just" rtl="0">
              <a:lnSpc>
                <a:spcPts val="2000"/>
              </a:lnSpc>
              <a:spcBef>
                <a:spcPts val="1200"/>
              </a:spcBef>
              <a:spcAft>
                <a:spcPts val="1200"/>
              </a:spcAft>
              <a:buSzPct val="25000"/>
              <a:buNone/>
            </a:pPr>
            <a:r>
              <a:rPr lang="fr-FR" sz="2000" dirty="0" smtClean="0">
                <a:solidFill>
                  <a:srgbClr val="17375E"/>
                </a:solidFill>
                <a:latin typeface="Gill Sans" panose="020B0604020202020204" charset="0"/>
              </a:rPr>
              <a:t>Parlez-moi </a:t>
            </a:r>
            <a:r>
              <a:rPr lang="fr-FR" sz="2000" dirty="0">
                <a:solidFill>
                  <a:srgbClr val="17375E"/>
                </a:solidFill>
                <a:latin typeface="Gill Sans" panose="020B0604020202020204" charset="0"/>
              </a:rPr>
              <a:t>du secteur…!</a:t>
            </a:r>
          </a:p>
        </p:txBody>
      </p:sp>
      <p:sp>
        <p:nvSpPr>
          <p:cNvPr id="124" name="Shape 124"/>
          <p:cNvSpPr txBox="1"/>
          <p:nvPr/>
        </p:nvSpPr>
        <p:spPr>
          <a:xfrm>
            <a:off x="6061800" y="2927459"/>
            <a:ext cx="2777400" cy="646200"/>
          </a:xfrm>
          <a:prstGeom prst="rect">
            <a:avLst/>
          </a:prstGeom>
          <a:solidFill>
            <a:srgbClr val="FFFFFF"/>
          </a:solidFill>
          <a:ln>
            <a:noFill/>
          </a:ln>
        </p:spPr>
        <p:txBody>
          <a:bodyPr lIns="0" tIns="0" rIns="0" bIns="0" anchor="t" anchorCtr="0">
            <a:noAutofit/>
          </a:bodyPr>
          <a:lstStyle/>
          <a:p>
            <a:pPr marL="0" marR="0" lvl="0" indent="0" algn="just" rtl="0">
              <a:lnSpc>
                <a:spcPts val="2000"/>
              </a:lnSpc>
              <a:spcBef>
                <a:spcPts val="1200"/>
              </a:spcBef>
              <a:spcAft>
                <a:spcPts val="1200"/>
              </a:spcAft>
              <a:buSzPct val="25000"/>
              <a:buNone/>
            </a:pPr>
            <a:r>
              <a:rPr lang="fr-FR" sz="2000" dirty="0">
                <a:solidFill>
                  <a:srgbClr val="17375E"/>
                </a:solidFill>
                <a:latin typeface="Gill Sans" panose="020B0604020202020204" charset="0"/>
              </a:rPr>
              <a:t>Quelle diplôme avez-vous obtenu ?</a:t>
            </a:r>
          </a:p>
          <a:p>
            <a:pPr marL="0" marR="0" lvl="0" indent="0" algn="just" rtl="0">
              <a:lnSpc>
                <a:spcPts val="2000"/>
              </a:lnSpc>
              <a:spcBef>
                <a:spcPts val="1200"/>
              </a:spcBef>
              <a:spcAft>
                <a:spcPts val="1200"/>
              </a:spcAft>
              <a:buSzPct val="25000"/>
              <a:buNone/>
            </a:pPr>
            <a:r>
              <a:rPr lang="fr-FR" sz="2000" dirty="0">
                <a:solidFill>
                  <a:srgbClr val="17375E"/>
                </a:solidFill>
                <a:latin typeface="Gill Sans" panose="020B0604020202020204" charset="0"/>
              </a:rPr>
              <a:t>Quelle est votre matière préférée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508A671D-7B10-49C4-BE2C-35A347054770}" type="slidenum">
              <a:rPr lang="fr-FR" sz="1200" smtClean="0">
                <a:latin typeface="Gill Sans" panose="020B0604020202020204" charset="0"/>
              </a:rPr>
              <a:pPr algn="ctr"/>
              <a:t>11</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304225" y="958849"/>
            <a:ext cx="8534400" cy="4673600"/>
          </a:xfrm>
          <a:prstGeom prst="rect">
            <a:avLst/>
          </a:prstGeom>
          <a:solidFill>
            <a:srgbClr val="FFFFFF"/>
          </a:solidFill>
          <a:ln>
            <a:noFill/>
          </a:ln>
        </p:spPr>
        <p:txBody>
          <a:bodyPr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smtClean="0">
                <a:solidFill>
                  <a:srgbClr val="17375E"/>
                </a:solidFill>
                <a:latin typeface="Gill Sans" panose="020B0604020202020204" charset="0"/>
                <a:sym typeface="Arial"/>
              </a:rPr>
              <a:t>Racontez-moi </a:t>
            </a:r>
            <a:r>
              <a:rPr lang="fr-FR" sz="2000" b="0" i="0" u="none" strike="noStrike" cap="none">
                <a:solidFill>
                  <a:srgbClr val="17375E"/>
                </a:solidFill>
                <a:latin typeface="Gill Sans" panose="020B0604020202020204" charset="0"/>
                <a:sym typeface="Arial"/>
              </a:rPr>
              <a:t>un peu votre parcours</a:t>
            </a:r>
            <a:r>
              <a:rPr lang="fr-FR" sz="2000">
                <a:solidFill>
                  <a:srgbClr val="17375E"/>
                </a:solidFill>
                <a:latin typeface="Gill Sans" panose="020B0604020202020204" charset="0"/>
              </a:rPr>
              <a:t> !</a:t>
            </a: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a:solidFill>
                  <a:srgbClr val="17375E"/>
                </a:solidFill>
                <a:latin typeface="Gill Sans" panose="020B0604020202020204" charset="0"/>
                <a:sym typeface="Arial"/>
              </a:rPr>
              <a:t>Qu’est-ce qui vous intéresse dans ce poste </a:t>
            </a:r>
            <a:r>
              <a:rPr lang="fr-FR" sz="2000" b="0" i="0" u="none" strike="noStrike" cap="none" smtClean="0">
                <a:solidFill>
                  <a:srgbClr val="17375E"/>
                </a:solidFill>
                <a:latin typeface="Gill Sans" panose="020B0604020202020204" charset="0"/>
                <a:sym typeface="Arial"/>
              </a:rPr>
              <a:t>?</a:t>
            </a:r>
            <a:endParaRPr lang="fr-FR" sz="2000" b="0" i="0" u="none" strike="noStrike" cap="none">
              <a:solidFill>
                <a:srgbClr val="17375E"/>
              </a:solidFill>
              <a:latin typeface="Gill Sans" panose="020B0604020202020204" charset="0"/>
              <a:sym typeface="Arial"/>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a:solidFill>
                  <a:srgbClr val="17375E"/>
                </a:solidFill>
                <a:latin typeface="Gill Sans" panose="020B0604020202020204" charset="0"/>
                <a:sym typeface="Arial"/>
              </a:rPr>
              <a:t>Quelles expériences font de vous le meilleur candidat pour ce poste </a:t>
            </a:r>
            <a:r>
              <a:rPr lang="fr-FR" sz="2000" b="0" i="0" u="none" strike="noStrike" cap="none" smtClean="0">
                <a:solidFill>
                  <a:srgbClr val="17375E"/>
                </a:solidFill>
                <a:latin typeface="Gill Sans" panose="020B0604020202020204" charset="0"/>
                <a:sym typeface="Arial"/>
              </a:rPr>
              <a:t> ?</a:t>
            </a:r>
            <a:endParaRPr lang="fr-FR" sz="2000" b="0" i="0" u="none" strike="noStrike" cap="none">
              <a:solidFill>
                <a:srgbClr val="17375E"/>
              </a:solidFill>
              <a:latin typeface="Gill Sans" panose="020B0604020202020204" charset="0"/>
              <a:sym typeface="Arial"/>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a:solidFill>
                  <a:srgbClr val="17375E"/>
                </a:solidFill>
                <a:latin typeface="Gill Sans" panose="020B0604020202020204" charset="0"/>
                <a:sym typeface="Arial"/>
              </a:rPr>
              <a:t>Quelles sont vos forces ? Vos faiblesses </a:t>
            </a:r>
            <a:r>
              <a:rPr lang="fr-FR" sz="2000" b="0" i="0" u="none" strike="noStrike" cap="none" smtClean="0">
                <a:solidFill>
                  <a:srgbClr val="17375E"/>
                </a:solidFill>
                <a:latin typeface="Gill Sans" panose="020B0604020202020204" charset="0"/>
                <a:sym typeface="Arial"/>
              </a:rPr>
              <a:t>?</a:t>
            </a:r>
            <a:endParaRPr lang="fr-FR" sz="2000" b="0" i="0" u="none" strike="noStrike" cap="none">
              <a:solidFill>
                <a:srgbClr val="17375E"/>
              </a:solidFill>
              <a:latin typeface="Gill Sans" panose="020B0604020202020204" charset="0"/>
              <a:sym typeface="Arial"/>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b="0" i="0" u="none" strike="noStrike" cap="none">
                <a:solidFill>
                  <a:srgbClr val="17375E"/>
                </a:solidFill>
                <a:latin typeface="Gill Sans" panose="020B0604020202020204" charset="0"/>
                <a:sym typeface="Arial"/>
              </a:rPr>
              <a:t>Comment vous décriraient vos précédents </a:t>
            </a:r>
            <a:r>
              <a:rPr lang="fr-FR" sz="2000" b="0" i="0" u="none" strike="noStrike" cap="none" smtClean="0">
                <a:solidFill>
                  <a:srgbClr val="17375E"/>
                </a:solidFill>
                <a:latin typeface="Gill Sans" panose="020B0604020202020204" charset="0"/>
                <a:sym typeface="Arial"/>
              </a:rPr>
              <a:t>employeurs ? </a:t>
            </a:r>
            <a:r>
              <a:rPr lang="fr-FR" sz="2000" b="0" i="0" u="none" strike="noStrike" cap="none">
                <a:solidFill>
                  <a:srgbClr val="17375E"/>
                </a:solidFill>
                <a:latin typeface="Gill Sans" panose="020B0604020202020204" charset="0"/>
                <a:sym typeface="Arial"/>
              </a:rPr>
              <a:t>Qu’est-ce qu’ils pourraient décrire comme étant vos forces et dans quels domaines pourraient-ils dire que vous avez besoin de progresser </a:t>
            </a:r>
            <a:r>
              <a:rPr lang="fr-FR" sz="2000" b="0" i="0" u="none" strike="noStrike" cap="none" smtClean="0">
                <a:solidFill>
                  <a:srgbClr val="17375E"/>
                </a:solidFill>
                <a:latin typeface="Gill Sans" panose="020B0604020202020204" charset="0"/>
                <a:sym typeface="Arial"/>
              </a:rPr>
              <a:t> ?</a:t>
            </a:r>
            <a:endParaRPr lang="fr-FR" sz="2000" b="0" i="0" u="none" strike="noStrike" cap="none">
              <a:solidFill>
                <a:srgbClr val="17375E"/>
              </a:solidFill>
              <a:latin typeface="Gill Sans" panose="020B0604020202020204" charset="0"/>
              <a:sym typeface="Arial"/>
            </a:endParaRPr>
          </a:p>
          <a:p>
            <a:pPr marL="342900" marR="0" lvl="0" indent="-342900" algn="just" rtl="0">
              <a:lnSpc>
                <a:spcPts val="2000"/>
              </a:lnSpc>
              <a:spcBef>
                <a:spcPts val="1200"/>
              </a:spcBef>
              <a:spcAft>
                <a:spcPts val="1200"/>
              </a:spcAft>
              <a:buClr>
                <a:schemeClr val="dk1"/>
              </a:buClr>
              <a:buSzPct val="100000"/>
              <a:buFont typeface="Arial"/>
              <a:buNone/>
            </a:pPr>
            <a:endParaRPr sz="2000" b="0" i="0" u="none" strike="noStrike" cap="none">
              <a:solidFill>
                <a:srgbClr val="17375E"/>
              </a:solidFill>
              <a:latin typeface="Gill Sans" panose="020B0604020202020204" charset="0"/>
              <a:sym typeface="Arial"/>
            </a:endParaRPr>
          </a:p>
        </p:txBody>
      </p:sp>
      <p:sp>
        <p:nvSpPr>
          <p:cNvPr id="130" name="Shape 130"/>
          <p:cNvSpPr txBox="1">
            <a:spLocks noGrp="1"/>
          </p:cNvSpPr>
          <p:nvPr>
            <p:ph type="title"/>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just" rtl="0">
              <a:spcBef>
                <a:spcPts val="0"/>
              </a:spcBef>
              <a:buClr>
                <a:srgbClr val="C2113A"/>
              </a:buClr>
              <a:buSzPct val="25000"/>
              <a:buFont typeface="Cabin"/>
              <a:buNone/>
            </a:pPr>
            <a:r>
              <a:rPr lang="fr-FR" sz="1800" b="1" i="0" u="none" strike="noStrike" cap="none" dirty="0" smtClean="0">
                <a:sym typeface="Cabin"/>
              </a:rPr>
              <a:t>LE TYPE DE QUESTIONS POSÉES DURANT UN ENTRETIEN D’EMBAUCHE</a:t>
            </a:r>
            <a:endParaRPr lang="fr-FR" sz="1800" b="1" i="0" u="none" strike="noStrike" cap="none" dirty="0">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08354EAE-7BB6-4DE4-AFE4-338602F1AF87}" type="slidenum">
              <a:rPr lang="fr-FR" sz="1200" smtClean="0">
                <a:latin typeface="Gill Sans" panose="020B0604020202020204" charset="0"/>
              </a:rPr>
              <a:pPr algn="ctr"/>
              <a:t>12</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304225" y="958849"/>
            <a:ext cx="8534400" cy="4673600"/>
          </a:xfrm>
          <a:prstGeom prst="rect">
            <a:avLst/>
          </a:prstGeom>
          <a:solidFill>
            <a:srgbClr val="FFFFFF"/>
          </a:solidFill>
          <a:ln>
            <a:noFill/>
          </a:ln>
        </p:spPr>
        <p:txBody>
          <a:bodyPr lIns="0" tIns="0" rIns="0" bIns="0" anchor="t"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1800" b="0" i="0" u="none" strike="noStrike" cap="none" dirty="0">
                <a:solidFill>
                  <a:srgbClr val="17375E"/>
                </a:solidFill>
                <a:latin typeface="Gill Sans" panose="020B0604020202020204" charset="0"/>
                <a:sym typeface="Arial"/>
              </a:rPr>
              <a:t>Dites-nous plus sur votre intérêt pour le secteur de ____________ !</a:t>
            </a:r>
          </a:p>
          <a:p>
            <a:pPr marL="342900" marR="0" lvl="0" indent="-342900" algn="just" rtl="0">
              <a:lnSpc>
                <a:spcPts val="2000"/>
              </a:lnSpc>
              <a:spcBef>
                <a:spcPts val="1200"/>
              </a:spcBef>
              <a:spcAft>
                <a:spcPts val="1200"/>
              </a:spcAft>
              <a:buClr>
                <a:srgbClr val="002060"/>
              </a:buClr>
              <a:buSzPct val="100000"/>
              <a:buFont typeface="Arial"/>
              <a:buChar char="•"/>
            </a:pPr>
            <a:r>
              <a:rPr lang="fr-FR" sz="1800" b="0" i="0" u="none" strike="noStrike" cap="none" dirty="0">
                <a:solidFill>
                  <a:srgbClr val="17375E"/>
                </a:solidFill>
                <a:latin typeface="Gill Sans" panose="020B0604020202020204" charset="0"/>
                <a:sym typeface="Arial"/>
              </a:rPr>
              <a:t>Pourquoi voulez-vous travailler pour nous </a:t>
            </a:r>
            <a:r>
              <a:rPr lang="fr-FR" sz="1800" b="0" i="0" u="none" strike="noStrike" cap="none" dirty="0" smtClean="0">
                <a:solidFill>
                  <a:srgbClr val="17375E"/>
                </a:solidFill>
                <a:latin typeface="Gill Sans" panose="020B0604020202020204" charset="0"/>
                <a:sym typeface="Arial"/>
              </a:rPr>
              <a:t>?</a:t>
            </a:r>
            <a:endParaRPr lang="fr-FR" sz="1800" b="0" i="0" u="none" strike="noStrike" cap="none" dirty="0">
              <a:solidFill>
                <a:srgbClr val="17375E"/>
              </a:solidFill>
              <a:latin typeface="Gill Sans" panose="020B0604020202020204" charset="0"/>
              <a:sym typeface="Arial"/>
            </a:endParaRPr>
          </a:p>
          <a:p>
            <a:pPr marL="342900" marR="0" lvl="0" indent="-342900" algn="just" rtl="0">
              <a:lnSpc>
                <a:spcPts val="2000"/>
              </a:lnSpc>
              <a:spcBef>
                <a:spcPts val="1200"/>
              </a:spcBef>
              <a:spcAft>
                <a:spcPts val="1200"/>
              </a:spcAft>
              <a:buClr>
                <a:srgbClr val="002060"/>
              </a:buClr>
              <a:buSzPct val="100000"/>
              <a:buFont typeface="Arial"/>
              <a:buChar char="•"/>
            </a:pPr>
            <a:r>
              <a:rPr lang="fr-FR" sz="1800" b="0" i="0" u="none" strike="noStrike" cap="none" dirty="0">
                <a:solidFill>
                  <a:srgbClr val="17375E"/>
                </a:solidFill>
                <a:latin typeface="Gill Sans" panose="020B0604020202020204" charset="0"/>
                <a:sym typeface="Arial"/>
              </a:rPr>
              <a:t>Dites-nous plus sur vos compétences en ____________.!</a:t>
            </a:r>
          </a:p>
          <a:p>
            <a:pPr marL="342900" marR="0" lvl="0" indent="-342900" algn="just" rtl="0">
              <a:lnSpc>
                <a:spcPts val="2000"/>
              </a:lnSpc>
              <a:spcBef>
                <a:spcPts val="1200"/>
              </a:spcBef>
              <a:spcAft>
                <a:spcPts val="1200"/>
              </a:spcAft>
              <a:buClr>
                <a:srgbClr val="002060"/>
              </a:buClr>
              <a:buSzPct val="100000"/>
              <a:buFont typeface="Arial"/>
              <a:buChar char="•"/>
            </a:pPr>
            <a:r>
              <a:rPr lang="fr-FR" sz="1800" b="0" i="0" u="none" strike="noStrike" cap="none" dirty="0">
                <a:solidFill>
                  <a:srgbClr val="17375E"/>
                </a:solidFill>
                <a:latin typeface="Gill Sans" panose="020B0604020202020204" charset="0"/>
                <a:sym typeface="Arial"/>
              </a:rPr>
              <a:t>En quoi </a:t>
            </a:r>
            <a:r>
              <a:rPr lang="fr-FR" sz="1800" b="0" i="0" u="none" strike="noStrike" cap="none" dirty="0" smtClean="0">
                <a:solidFill>
                  <a:srgbClr val="17375E"/>
                </a:solidFill>
                <a:latin typeface="Gill Sans" panose="020B0604020202020204" charset="0"/>
                <a:sym typeface="Arial"/>
              </a:rPr>
              <a:t>ce poste s’inscrit </a:t>
            </a:r>
            <a:r>
              <a:rPr lang="fr-FR" sz="1800" b="0" i="0" u="none" strike="noStrike" cap="none" dirty="0">
                <a:solidFill>
                  <a:srgbClr val="17375E"/>
                </a:solidFill>
                <a:latin typeface="Gill Sans" panose="020B0604020202020204" charset="0"/>
                <a:sym typeface="Arial"/>
              </a:rPr>
              <a:t>dans vos plans futurs </a:t>
            </a:r>
            <a:r>
              <a:rPr lang="fr-FR" sz="1800" b="0" i="0" u="none" strike="noStrike" cap="none" dirty="0" smtClean="0">
                <a:solidFill>
                  <a:srgbClr val="17375E"/>
                </a:solidFill>
                <a:latin typeface="Gill Sans" panose="020B0604020202020204" charset="0"/>
                <a:sym typeface="Arial"/>
              </a:rPr>
              <a:t> ?</a:t>
            </a:r>
            <a:endParaRPr lang="fr-FR" sz="1800" b="0" i="0" u="none" strike="noStrike" cap="none" dirty="0">
              <a:solidFill>
                <a:srgbClr val="17375E"/>
              </a:solidFill>
              <a:latin typeface="Gill Sans" panose="020B0604020202020204" charset="0"/>
              <a:sym typeface="Arial"/>
            </a:endParaRPr>
          </a:p>
          <a:p>
            <a:pPr marL="342900" marR="0" lvl="0" indent="-342900" algn="just" rtl="0">
              <a:lnSpc>
                <a:spcPts val="2000"/>
              </a:lnSpc>
              <a:spcBef>
                <a:spcPts val="1200"/>
              </a:spcBef>
              <a:spcAft>
                <a:spcPts val="1200"/>
              </a:spcAft>
              <a:buClr>
                <a:srgbClr val="002060"/>
              </a:buClr>
              <a:buSzPct val="100000"/>
              <a:buFont typeface="Arial"/>
              <a:buChar char="•"/>
            </a:pPr>
            <a:r>
              <a:rPr lang="fr-FR" sz="1800" b="0" i="0" u="none" strike="noStrike" cap="none" dirty="0">
                <a:solidFill>
                  <a:srgbClr val="17375E"/>
                </a:solidFill>
                <a:latin typeface="Gill Sans" panose="020B0604020202020204" charset="0"/>
                <a:sym typeface="Arial"/>
              </a:rPr>
              <a:t>Quelles sont vos plus grandes faiblesses </a:t>
            </a:r>
            <a:r>
              <a:rPr lang="fr-FR" sz="1800" b="0" i="0" u="none" strike="noStrike" cap="none" dirty="0" smtClean="0">
                <a:solidFill>
                  <a:srgbClr val="17375E"/>
                </a:solidFill>
                <a:latin typeface="Gill Sans" panose="020B0604020202020204" charset="0"/>
                <a:sym typeface="Arial"/>
              </a:rPr>
              <a:t>sur le plan professionnel</a:t>
            </a:r>
            <a:r>
              <a:rPr lang="fr-FR" sz="1800" b="0" i="0" u="none" strike="noStrike" cap="none" dirty="0">
                <a:solidFill>
                  <a:srgbClr val="17375E"/>
                </a:solidFill>
                <a:latin typeface="Gill Sans" panose="020B0604020202020204" charset="0"/>
                <a:sym typeface="Arial"/>
              </a:rPr>
              <a:t> </a:t>
            </a:r>
            <a:r>
              <a:rPr lang="fr-FR" sz="1800" b="0" i="0" u="none" strike="noStrike" cap="none" dirty="0" smtClean="0">
                <a:solidFill>
                  <a:srgbClr val="17375E"/>
                </a:solidFill>
                <a:latin typeface="Gill Sans" panose="020B0604020202020204" charset="0"/>
                <a:sym typeface="Arial"/>
              </a:rPr>
              <a:t> ?</a:t>
            </a:r>
            <a:endParaRPr lang="fr-FR" sz="1800" b="0" i="0" u="none" strike="noStrike" cap="none" dirty="0">
              <a:solidFill>
                <a:srgbClr val="17375E"/>
              </a:solidFill>
              <a:latin typeface="Gill Sans" panose="020B0604020202020204" charset="0"/>
              <a:sym typeface="Arial"/>
            </a:endParaRPr>
          </a:p>
          <a:p>
            <a:pPr marL="342900" marR="0" lvl="0" indent="-342900" algn="just" rtl="0">
              <a:lnSpc>
                <a:spcPts val="2000"/>
              </a:lnSpc>
              <a:spcBef>
                <a:spcPts val="1200"/>
              </a:spcBef>
              <a:spcAft>
                <a:spcPts val="1200"/>
              </a:spcAft>
              <a:buClr>
                <a:srgbClr val="002060"/>
              </a:buClr>
              <a:buSzPct val="100000"/>
              <a:buFont typeface="Arial"/>
              <a:buChar char="•"/>
            </a:pPr>
            <a:r>
              <a:rPr lang="fr-FR" sz="1800" b="0" i="0" u="none" strike="noStrike" cap="none" dirty="0">
                <a:solidFill>
                  <a:srgbClr val="17375E"/>
                </a:solidFill>
                <a:latin typeface="Gill Sans" panose="020B0604020202020204" charset="0"/>
                <a:sym typeface="Arial"/>
              </a:rPr>
              <a:t>Quelle est selon vous la plus grande difficulté que rencontre ce secteur aujourd’hui </a:t>
            </a:r>
            <a:r>
              <a:rPr lang="fr-FR" sz="1800" b="0" i="0" u="none" strike="noStrike" cap="none" dirty="0" smtClean="0">
                <a:solidFill>
                  <a:srgbClr val="17375E"/>
                </a:solidFill>
                <a:latin typeface="Gill Sans" panose="020B0604020202020204" charset="0"/>
                <a:sym typeface="Arial"/>
              </a:rPr>
              <a:t> ?</a:t>
            </a:r>
            <a:endParaRPr lang="fr-FR" sz="1800" b="0" i="0" u="none" strike="noStrike" cap="none" dirty="0">
              <a:solidFill>
                <a:srgbClr val="17375E"/>
              </a:solidFill>
              <a:latin typeface="Gill Sans" panose="020B0604020202020204" charset="0"/>
              <a:sym typeface="Arial"/>
            </a:endParaRPr>
          </a:p>
          <a:p>
            <a:pPr marL="342900" marR="0" lvl="0" indent="-342900" algn="just" rtl="0">
              <a:lnSpc>
                <a:spcPts val="2000"/>
              </a:lnSpc>
              <a:spcBef>
                <a:spcPts val="1200"/>
              </a:spcBef>
              <a:spcAft>
                <a:spcPts val="1200"/>
              </a:spcAft>
              <a:buClr>
                <a:srgbClr val="002060"/>
              </a:buClr>
              <a:buSzPct val="100000"/>
              <a:buFont typeface="Arial"/>
              <a:buChar char="•"/>
            </a:pPr>
            <a:r>
              <a:rPr lang="fr-FR" sz="1800" b="0" i="0" u="none" strike="noStrike" cap="none" dirty="0">
                <a:solidFill>
                  <a:srgbClr val="17375E"/>
                </a:solidFill>
                <a:latin typeface="Gill Sans" panose="020B0604020202020204" charset="0"/>
                <a:sym typeface="Arial"/>
              </a:rPr>
              <a:t>Décrivez-moi le projet le plus difficile/complexe sur lequel vous avez été amené à travailler</a:t>
            </a:r>
            <a:r>
              <a:rPr lang="fr-FR" sz="1800" dirty="0">
                <a:solidFill>
                  <a:srgbClr val="17375E"/>
                </a:solidFill>
                <a:latin typeface="Gill Sans" panose="020B0604020202020204" charset="0"/>
              </a:rPr>
              <a:t> </a:t>
            </a:r>
            <a:r>
              <a:rPr lang="fr-FR" sz="1800" dirty="0" smtClean="0">
                <a:solidFill>
                  <a:srgbClr val="17375E"/>
                </a:solidFill>
                <a:latin typeface="Gill Sans" panose="020B0604020202020204" charset="0"/>
              </a:rPr>
              <a:t>!</a:t>
            </a:r>
            <a:endParaRPr lang="fr-FR" sz="1800" b="0" i="0" u="none" strike="noStrike" cap="none" dirty="0">
              <a:solidFill>
                <a:srgbClr val="17375E"/>
              </a:solidFill>
              <a:latin typeface="Gill Sans" panose="020B0604020202020204" charset="0"/>
              <a:sym typeface="Arial"/>
            </a:endParaRPr>
          </a:p>
          <a:p>
            <a:pPr marL="342900" marR="0" lvl="0" indent="-342900" algn="just" rtl="0">
              <a:lnSpc>
                <a:spcPts val="2000"/>
              </a:lnSpc>
              <a:spcBef>
                <a:spcPts val="1200"/>
              </a:spcBef>
              <a:spcAft>
                <a:spcPts val="1200"/>
              </a:spcAft>
              <a:buClr>
                <a:srgbClr val="002060"/>
              </a:buClr>
              <a:buSzPct val="100000"/>
              <a:buFont typeface="Arial"/>
              <a:buChar char="•"/>
            </a:pPr>
            <a:r>
              <a:rPr lang="fr-FR" sz="1800" b="0" i="0" u="none" strike="noStrike" cap="none" dirty="0">
                <a:solidFill>
                  <a:srgbClr val="17375E"/>
                </a:solidFill>
                <a:latin typeface="Gill Sans" panose="020B0604020202020204" charset="0"/>
                <a:sym typeface="Arial"/>
              </a:rPr>
              <a:t>Qu’est-ce qui vous différencie des autres candidats </a:t>
            </a:r>
            <a:r>
              <a:rPr lang="fr-FR" sz="1800" b="0" i="0" u="none" strike="noStrike" cap="none" dirty="0" smtClean="0">
                <a:solidFill>
                  <a:srgbClr val="17375E"/>
                </a:solidFill>
                <a:latin typeface="Gill Sans" panose="020B0604020202020204" charset="0"/>
                <a:sym typeface="Arial"/>
              </a:rPr>
              <a:t>?</a:t>
            </a:r>
            <a:endParaRPr lang="fr-FR" sz="1800" b="0" i="0" u="none" strike="noStrike" cap="none" dirty="0">
              <a:solidFill>
                <a:srgbClr val="17375E"/>
              </a:solidFill>
              <a:latin typeface="Gill Sans" panose="020B0604020202020204" charset="0"/>
              <a:sym typeface="Arial"/>
            </a:endParaRPr>
          </a:p>
          <a:p>
            <a:pPr marL="342900" marR="0" lvl="0" indent="-342900" algn="just" rtl="0">
              <a:lnSpc>
                <a:spcPts val="2000"/>
              </a:lnSpc>
              <a:spcBef>
                <a:spcPts val="1200"/>
              </a:spcBef>
              <a:spcAft>
                <a:spcPts val="1200"/>
              </a:spcAft>
              <a:buClr>
                <a:srgbClr val="002060"/>
              </a:buClr>
              <a:buSzPct val="100000"/>
              <a:buFont typeface="Arial"/>
              <a:buChar char="•"/>
            </a:pPr>
            <a:r>
              <a:rPr lang="fr-FR" sz="1800" b="0" i="0" u="none" strike="noStrike" cap="none" dirty="0">
                <a:solidFill>
                  <a:srgbClr val="17375E"/>
                </a:solidFill>
                <a:latin typeface="Gill Sans" panose="020B0604020202020204" charset="0"/>
                <a:sym typeface="Arial"/>
              </a:rPr>
              <a:t>Avez-vous des </a:t>
            </a:r>
            <a:r>
              <a:rPr lang="fr-FR" sz="1800" b="0" i="0" u="none" strike="noStrike" cap="none" dirty="0" smtClean="0">
                <a:solidFill>
                  <a:srgbClr val="17375E"/>
                </a:solidFill>
                <a:latin typeface="Gill Sans" panose="020B0604020202020204" charset="0"/>
                <a:sym typeface="Arial"/>
              </a:rPr>
              <a:t>questions</a:t>
            </a:r>
            <a:r>
              <a:rPr lang="fr-FR" sz="1800" b="0" i="0" u="none" strike="noStrike" cap="none" dirty="0">
                <a:solidFill>
                  <a:srgbClr val="17375E"/>
                </a:solidFill>
                <a:latin typeface="Gill Sans" panose="020B0604020202020204" charset="0"/>
                <a:sym typeface="Arial"/>
              </a:rPr>
              <a:t> </a:t>
            </a:r>
            <a:r>
              <a:rPr lang="fr-FR" sz="1800" b="0" i="0" u="none" strike="noStrike" cap="none" dirty="0" smtClean="0">
                <a:solidFill>
                  <a:srgbClr val="17375E"/>
                </a:solidFill>
                <a:latin typeface="Gill Sans" panose="020B0604020202020204" charset="0"/>
                <a:sym typeface="Arial"/>
              </a:rPr>
              <a:t> ?</a:t>
            </a:r>
            <a:endParaRPr lang="fr-FR" sz="1800" b="0" i="0" u="none" strike="noStrike" cap="none" dirty="0">
              <a:solidFill>
                <a:srgbClr val="17375E"/>
              </a:solidFill>
              <a:latin typeface="Gill Sans" panose="020B0604020202020204" charset="0"/>
              <a:sym typeface="Arial"/>
            </a:endParaRPr>
          </a:p>
          <a:p>
            <a:pPr marL="342900" marR="0" lvl="0" indent="-342900" algn="just" rtl="0">
              <a:lnSpc>
                <a:spcPts val="2000"/>
              </a:lnSpc>
              <a:spcBef>
                <a:spcPts val="1200"/>
              </a:spcBef>
              <a:spcAft>
                <a:spcPts val="1200"/>
              </a:spcAft>
              <a:buClr>
                <a:schemeClr val="dk1"/>
              </a:buClr>
              <a:buSzPct val="100000"/>
              <a:buFont typeface="Arial"/>
              <a:buNone/>
            </a:pPr>
            <a:endParaRPr sz="1800" b="0" i="0" u="none" strike="noStrike" cap="none" dirty="0">
              <a:solidFill>
                <a:srgbClr val="17375E"/>
              </a:solidFill>
              <a:latin typeface="Gill Sans" panose="020B0604020202020204" charset="0"/>
              <a:sym typeface="Arial"/>
            </a:endParaRPr>
          </a:p>
        </p:txBody>
      </p:sp>
      <p:sp>
        <p:nvSpPr>
          <p:cNvPr id="136" name="Shape 136"/>
          <p:cNvSpPr txBox="1">
            <a:spLocks noGrp="1"/>
          </p:cNvSpPr>
          <p:nvPr>
            <p:ph type="title"/>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just" rtl="0">
              <a:spcBef>
                <a:spcPts val="0"/>
              </a:spcBef>
              <a:buClr>
                <a:srgbClr val="C2113A"/>
              </a:buClr>
              <a:buSzPct val="25000"/>
              <a:buFont typeface="Cabin"/>
              <a:buNone/>
            </a:pPr>
            <a:r>
              <a:rPr lang="fr-FR" sz="1800" b="1" i="0" u="none" strike="noStrike" cap="none" dirty="0" smtClean="0">
                <a:sym typeface="Cabin"/>
              </a:rPr>
              <a:t>LE TYPE DE QUESTIONS POSÉES DURANT UN ENTRETIEN D’EMBAUCHE</a:t>
            </a:r>
            <a:endParaRPr lang="fr-FR" sz="1800" b="1" i="0" u="none" strike="noStrike" cap="none" dirty="0">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3BA94F01-CAF9-4936-B3FF-B0E0FFFE9209}" type="slidenum">
              <a:rPr lang="fr-FR" sz="1200" smtClean="0">
                <a:latin typeface="Gill Sans" panose="020B0604020202020204" charset="0"/>
              </a:rPr>
              <a:pPr algn="ctr"/>
              <a:t>13</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04800" y="266514"/>
            <a:ext cx="8534400" cy="692337"/>
          </a:xfrm>
          <a:prstGeom prst="rect">
            <a:avLst/>
          </a:prstGeom>
          <a:solidFill>
            <a:srgbClr val="FFFFFF"/>
          </a:solidFill>
          <a:ln>
            <a:noFill/>
          </a:ln>
        </p:spPr>
        <p:txBody>
          <a:bodyPr lIns="0" tIns="0" rIns="0" bIns="0" anchor="t" anchorCtr="0">
            <a:noAutofit/>
          </a:bodyPr>
          <a:lstStyle/>
          <a:p>
            <a:pPr marL="0" marR="0" lvl="0" indent="0" algn="just" rtl="0">
              <a:lnSpc>
                <a:spcPts val="2000"/>
              </a:lnSpc>
              <a:spcBef>
                <a:spcPts val="1200"/>
              </a:spcBef>
              <a:spcAft>
                <a:spcPts val="1200"/>
              </a:spcAft>
              <a:buClr>
                <a:srgbClr val="C2113A"/>
              </a:buClr>
              <a:buSzPct val="25000"/>
              <a:buFont typeface="Cabin"/>
              <a:buNone/>
            </a:pPr>
            <a:r>
              <a:rPr lang="fr-FR" sz="1800" b="1" i="0" u="none" strike="noStrike" cap="none" smtClean="0">
                <a:latin typeface="Gill Sans" panose="020B0604020202020204" charset="0"/>
                <a:ea typeface="Cabin"/>
                <a:cs typeface="Cabin"/>
                <a:sym typeface="Cabin"/>
              </a:rPr>
              <a:t>ACTIVITÉ </a:t>
            </a:r>
            <a:endParaRPr lang="fr-FR" sz="1800" b="1" i="0" u="none" strike="noStrike" cap="none">
              <a:latin typeface="Gill Sans" panose="020B0604020202020204" charset="0"/>
              <a:ea typeface="Cabin"/>
              <a:cs typeface="Cabin"/>
              <a:sym typeface="Cabin"/>
            </a:endParaRPr>
          </a:p>
        </p:txBody>
      </p:sp>
      <p:sp>
        <p:nvSpPr>
          <p:cNvPr id="142" name="Shape 142"/>
          <p:cNvSpPr txBox="1">
            <a:spLocks noGrp="1"/>
          </p:cNvSpPr>
          <p:nvPr>
            <p:ph type="body" idx="1"/>
          </p:nvPr>
        </p:nvSpPr>
        <p:spPr>
          <a:xfrm>
            <a:off x="304225" y="958849"/>
            <a:ext cx="8534400" cy="4673600"/>
          </a:xfrm>
          <a:prstGeom prst="rect">
            <a:avLst/>
          </a:prstGeom>
          <a:solidFill>
            <a:srgbClr val="FFFFFF"/>
          </a:solidFill>
          <a:ln>
            <a:noFill/>
          </a:ln>
        </p:spPr>
        <p:txBody>
          <a:bodyPr lIns="0" tIns="0" rIns="0" bIns="0" anchor="t" anchorCtr="0">
            <a:noAutofit/>
          </a:bodyPr>
          <a:lstStyle/>
          <a:p>
            <a:pPr marL="0" marR="0" lvl="0" indent="0" algn="just" rtl="0">
              <a:lnSpc>
                <a:spcPts val="2000"/>
              </a:lnSpc>
              <a:spcBef>
                <a:spcPts val="1200"/>
              </a:spcBef>
              <a:spcAft>
                <a:spcPts val="1200"/>
              </a:spcAft>
              <a:buClr>
                <a:srgbClr val="002060"/>
              </a:buClr>
              <a:buSzPct val="100000"/>
              <a:buNone/>
            </a:pPr>
            <a:r>
              <a:rPr lang="fr-FR" sz="2000" b="0" i="0" u="none" strike="noStrike" cap="none" dirty="0">
                <a:solidFill>
                  <a:srgbClr val="17375E"/>
                </a:solidFill>
                <a:latin typeface="Gill Sans" panose="020B0604020202020204" charset="0"/>
                <a:sym typeface="Arial"/>
              </a:rPr>
              <a:t>Présentez-vous</a:t>
            </a:r>
            <a:r>
              <a:rPr lang="fr-FR" sz="2000" dirty="0">
                <a:solidFill>
                  <a:srgbClr val="17375E"/>
                </a:solidFill>
                <a:latin typeface="Gill Sans" panose="020B0604020202020204" charset="0"/>
              </a:rPr>
              <a:t> ! Parlez-moi de vous !</a:t>
            </a:r>
            <a:r>
              <a:rPr lang="fr-FR" sz="2000" b="0" i="0" u="none" strike="noStrike" cap="none" dirty="0">
                <a:solidFill>
                  <a:srgbClr val="17375E"/>
                </a:solidFill>
                <a:latin typeface="Gill Sans" panose="020B0604020202020204" charset="0"/>
                <a:sym typeface="Arial"/>
              </a:rPr>
              <a:t> </a:t>
            </a:r>
          </a:p>
        </p:txBody>
      </p:sp>
      <p:pic>
        <p:nvPicPr>
          <p:cNvPr id="143" name="Shape 143"/>
          <p:cNvPicPr preferRelativeResize="0"/>
          <p:nvPr/>
        </p:nvPicPr>
        <p:blipFill rotWithShape="1">
          <a:blip r:embed="rId3">
            <a:alphaModFix/>
          </a:blip>
          <a:srcRect/>
          <a:stretch/>
        </p:blipFill>
        <p:spPr>
          <a:xfrm>
            <a:off x="6413500" y="3676650"/>
            <a:ext cx="2120900" cy="2120900"/>
          </a:xfrm>
          <a:prstGeom prst="rect">
            <a:avLst/>
          </a:prstGeom>
          <a:noFill/>
          <a:ln>
            <a:noFill/>
          </a:ln>
        </p:spPr>
      </p:pic>
      <p:pic>
        <p:nvPicPr>
          <p:cNvPr id="144" name="Shape 144" descr="Image associée"/>
          <p:cNvPicPr preferRelativeResize="0"/>
          <p:nvPr/>
        </p:nvPicPr>
        <p:blipFill rotWithShape="1">
          <a:blip r:embed="rId4">
            <a:alphaModFix/>
          </a:blip>
          <a:srcRect/>
          <a:stretch/>
        </p:blipFill>
        <p:spPr>
          <a:xfrm>
            <a:off x="1835696" y="2700930"/>
            <a:ext cx="3491059" cy="3275035"/>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E240EB6F-2737-4EC2-B7B4-DA5BCCE4B68C}" type="slidenum">
              <a:rPr lang="fr-FR" sz="1200" smtClean="0">
                <a:latin typeface="Gill Sans" panose="020B0604020202020204" charset="0"/>
              </a:rPr>
              <a:pPr algn="ctr"/>
              <a:t>14</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l" rtl="0">
              <a:spcBef>
                <a:spcPts val="0"/>
              </a:spcBef>
              <a:buClr>
                <a:srgbClr val="C00000"/>
              </a:buClr>
              <a:buSzPct val="25000"/>
              <a:buFont typeface="Cabin"/>
              <a:buNone/>
            </a:pPr>
            <a:r>
              <a:rPr lang="fr-FR" sz="1800" b="1" cap="none" smtClean="0">
                <a:solidFill>
                  <a:srgbClr val="C2113A"/>
                </a:solidFill>
                <a:latin typeface="Cabin"/>
                <a:ea typeface="Cabin"/>
                <a:cs typeface="Cabin"/>
                <a:sym typeface="Cabin"/>
              </a:rPr>
              <a:t>PENDANT L’ENTRETIEN</a:t>
            </a:r>
            <a:endParaRPr lang="fr-FR" sz="1800" b="1" cap="none">
              <a:solidFill>
                <a:srgbClr val="C2113A"/>
              </a:solidFill>
              <a:latin typeface="Cabin"/>
              <a:ea typeface="Cabin"/>
              <a:cs typeface="Cabin"/>
              <a:sym typeface="Cabin"/>
            </a:endParaRPr>
          </a:p>
        </p:txBody>
      </p:sp>
      <p:pic>
        <p:nvPicPr>
          <p:cNvPr id="150" name="Shape 150"/>
          <p:cNvPicPr preferRelativeResize="0"/>
          <p:nvPr/>
        </p:nvPicPr>
        <p:blipFill rotWithShape="1">
          <a:blip r:embed="rId3">
            <a:alphaModFix/>
          </a:blip>
          <a:srcRect/>
          <a:stretch/>
        </p:blipFill>
        <p:spPr>
          <a:xfrm>
            <a:off x="6413500" y="3572829"/>
            <a:ext cx="2120900" cy="2224721"/>
          </a:xfrm>
          <a:prstGeom prst="rect">
            <a:avLst/>
          </a:prstGeom>
          <a:noFill/>
          <a:ln>
            <a:noFill/>
          </a:ln>
        </p:spPr>
      </p:pic>
      <p:sp>
        <p:nvSpPr>
          <p:cNvPr id="151" name="Shape 151"/>
          <p:cNvSpPr/>
          <p:nvPr/>
        </p:nvSpPr>
        <p:spPr>
          <a:xfrm>
            <a:off x="0" y="0"/>
            <a:ext cx="9144000" cy="4572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52" name="Shape 152"/>
          <p:cNvSpPr/>
          <p:nvPr/>
        </p:nvSpPr>
        <p:spPr>
          <a:xfrm>
            <a:off x="304225" y="958850"/>
            <a:ext cx="8534400" cy="4673600"/>
          </a:xfrm>
          <a:prstGeom prst="rect">
            <a:avLst/>
          </a:prstGeom>
          <a:solidFill>
            <a:srgbClr val="FFFFFF"/>
          </a:solidFill>
          <a:ln>
            <a:noFill/>
          </a:ln>
        </p:spPr>
        <p:txBody>
          <a:bodyPr lIns="0" tIns="0" rIns="0" bIns="0" anchor="t" anchorCtr="0">
            <a:noAutofit/>
          </a:bodyPr>
          <a:lstStyle/>
          <a:p>
            <a:pPr marL="285750" marR="0" lvl="0" indent="-28575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rPr>
              <a:t>Laissez le recruteur choisir le ton de la conversation</a:t>
            </a:r>
          </a:p>
          <a:p>
            <a:pPr marL="285750" marR="0" lvl="0" indent="-28575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rPr>
              <a:t>Donnez des exemples</a:t>
            </a:r>
            <a:r>
              <a:rPr lang="fr-FR" sz="2000" dirty="0" smtClean="0">
                <a:solidFill>
                  <a:srgbClr val="17375E"/>
                </a:solidFill>
                <a:latin typeface="Gill Sans" panose="020B0604020202020204" charset="0"/>
              </a:rPr>
              <a:t>.</a:t>
            </a:r>
            <a:endParaRPr lang="fr-FR" sz="2000" dirty="0">
              <a:solidFill>
                <a:srgbClr val="17375E"/>
              </a:solidFill>
              <a:latin typeface="Gill Sans" panose="020B0604020202020204" charset="0"/>
            </a:endParaRPr>
          </a:p>
          <a:p>
            <a:pPr marL="285750" marR="0" lvl="0" indent="-28575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rPr>
              <a:t>Attention </a:t>
            </a:r>
            <a:r>
              <a:rPr lang="fr-FR" sz="2000" dirty="0" smtClean="0">
                <a:solidFill>
                  <a:srgbClr val="17375E"/>
                </a:solidFill>
                <a:latin typeface="Gill Sans" panose="020B0604020202020204" charset="0"/>
              </a:rPr>
              <a:t>! Ne parlez pas </a:t>
            </a:r>
            <a:r>
              <a:rPr lang="fr-FR" sz="2000" dirty="0">
                <a:solidFill>
                  <a:srgbClr val="17375E"/>
                </a:solidFill>
                <a:latin typeface="Gill Sans" panose="020B0604020202020204" charset="0"/>
              </a:rPr>
              <a:t>de manière négative </a:t>
            </a:r>
            <a:r>
              <a:rPr lang="fr-FR" sz="2000" dirty="0" smtClean="0">
                <a:solidFill>
                  <a:srgbClr val="17375E"/>
                </a:solidFill>
                <a:latin typeface="Gill Sans" panose="020B0604020202020204" charset="0"/>
              </a:rPr>
              <a:t>!</a:t>
            </a:r>
            <a:endParaRPr sz="2000" dirty="0">
              <a:solidFill>
                <a:srgbClr val="17375E"/>
              </a:solidFill>
              <a:latin typeface="Gill Sans" panose="020B0604020202020204" charset="0"/>
              <a:sym typeface="Arial"/>
            </a:endParaRPr>
          </a:p>
          <a:p>
            <a:pPr marL="0" marR="0" lvl="0" indent="0" algn="just"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603E2EF3-BD7C-4AFB-BB01-E596425F5858}" type="slidenum">
              <a:rPr lang="fr-FR" sz="1200" smtClean="0">
                <a:latin typeface="Gill Sans" panose="020B0604020202020204" charset="0"/>
              </a:rPr>
              <a:pPr algn="ctr"/>
              <a:t>15</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304225" y="958850"/>
            <a:ext cx="8534400" cy="4673600"/>
          </a:xfrm>
          <a:prstGeom prst="rect">
            <a:avLst/>
          </a:prstGeom>
          <a:solidFill>
            <a:srgbClr val="FFFFFF"/>
          </a:solidFill>
          <a:ln>
            <a:noFill/>
          </a:ln>
        </p:spPr>
        <p:txBody>
          <a:bodyPr lIns="0" tIns="0" rIns="0" bIns="0" anchor="t" anchorCtr="0">
            <a:noAutofit/>
          </a:bodyPr>
          <a:lstStyle/>
          <a:p>
            <a:pPr marL="0" marR="0" lvl="0" indent="0" algn="just" rtl="0">
              <a:lnSpc>
                <a:spcPts val="2000"/>
              </a:lnSpc>
              <a:spcBef>
                <a:spcPts val="1200"/>
              </a:spcBef>
              <a:spcAft>
                <a:spcPts val="1200"/>
              </a:spcAft>
              <a:buClr>
                <a:srgbClr val="002060"/>
              </a:buClr>
              <a:buSzPct val="25000"/>
              <a:buFont typeface="Arial"/>
              <a:buNone/>
            </a:pPr>
            <a:r>
              <a:rPr lang="fr-FR" sz="2000" dirty="0">
                <a:solidFill>
                  <a:srgbClr val="17375E"/>
                </a:solidFill>
                <a:latin typeface="Gill Sans" panose="020B0604020202020204" charset="0"/>
                <a:ea typeface="Cabin"/>
                <a:cs typeface="Cabin"/>
                <a:sym typeface="Cabin"/>
              </a:rPr>
              <a:t>Utilisez la technique STAR pour parler de vos réalisations </a:t>
            </a:r>
            <a:r>
              <a:rPr lang="fr-FR" sz="2000" dirty="0" smtClean="0">
                <a:solidFill>
                  <a:srgbClr val="17375E"/>
                </a:solidFill>
                <a:latin typeface="Gill Sans" panose="020B0604020202020204" charset="0"/>
                <a:ea typeface="Cabin"/>
                <a:cs typeface="Cabin"/>
                <a:sym typeface="Cabin"/>
              </a:rPr>
              <a:t>:</a:t>
            </a:r>
            <a:endParaRPr sz="2000" dirty="0">
              <a:solidFill>
                <a:srgbClr val="17375E"/>
              </a:solidFill>
              <a:latin typeface="Gill Sans" panose="020B0604020202020204" charset="0"/>
              <a:ea typeface="Cabin"/>
              <a:cs typeface="Cabin"/>
              <a:sym typeface="Cabin"/>
            </a:endParaRPr>
          </a:p>
          <a:p>
            <a:pPr marL="800100" marR="0" lvl="1" indent="-342900" algn="just" rtl="0">
              <a:lnSpc>
                <a:spcPts val="2000"/>
              </a:lnSpc>
              <a:spcBef>
                <a:spcPts val="1200"/>
              </a:spcBef>
              <a:spcAft>
                <a:spcPts val="1200"/>
              </a:spcAft>
              <a:buSzPct val="100000"/>
              <a:buFont typeface="Arial" panose="020B0604020202020204" pitchFamily="34" charset="0"/>
              <a:buChar char="•"/>
            </a:pPr>
            <a:r>
              <a:rPr lang="fr-FR" sz="2000" b="1" i="0" u="none" strike="noStrike" cap="none" dirty="0" smtClean="0">
                <a:solidFill>
                  <a:srgbClr val="17375E"/>
                </a:solidFill>
                <a:latin typeface="Gill Sans" panose="020B0604020202020204" charset="0"/>
                <a:ea typeface="Cabin"/>
                <a:cs typeface="Cabin"/>
                <a:sym typeface="Cabin"/>
              </a:rPr>
              <a:t>S</a:t>
            </a:r>
            <a:r>
              <a:rPr lang="fr-FR" sz="2000" b="0" i="0" u="none" strike="noStrike" cap="none" dirty="0" smtClean="0">
                <a:solidFill>
                  <a:srgbClr val="17375E"/>
                </a:solidFill>
                <a:latin typeface="Gill Sans" panose="020B0604020202020204" charset="0"/>
                <a:ea typeface="Cabin"/>
                <a:cs typeface="Cabin"/>
                <a:sym typeface="Cabin"/>
              </a:rPr>
              <a:t>ituation</a:t>
            </a:r>
            <a:endParaRPr lang="fr-FR" sz="2000" b="0" i="0" u="none" strike="noStrike" cap="none" dirty="0">
              <a:solidFill>
                <a:srgbClr val="17375E"/>
              </a:solidFill>
              <a:latin typeface="Gill Sans" panose="020B0604020202020204" charset="0"/>
              <a:ea typeface="Cabin"/>
              <a:cs typeface="Cabin"/>
              <a:sym typeface="Cabin"/>
            </a:endParaRPr>
          </a:p>
          <a:p>
            <a:pPr marL="800100" marR="0" lvl="1" indent="-342900" algn="just" rtl="0">
              <a:lnSpc>
                <a:spcPts val="2000"/>
              </a:lnSpc>
              <a:spcBef>
                <a:spcPts val="1200"/>
              </a:spcBef>
              <a:spcAft>
                <a:spcPts val="1200"/>
              </a:spcAft>
              <a:buSzPct val="100000"/>
              <a:buFont typeface="Arial" panose="020B0604020202020204" pitchFamily="34" charset="0"/>
              <a:buChar char="•"/>
            </a:pPr>
            <a:r>
              <a:rPr lang="fr-FR" sz="2000" b="1" i="0" u="none" strike="noStrike" cap="none" dirty="0" smtClean="0">
                <a:solidFill>
                  <a:srgbClr val="17375E"/>
                </a:solidFill>
                <a:latin typeface="Gill Sans" panose="020B0604020202020204" charset="0"/>
                <a:ea typeface="Cabin"/>
                <a:cs typeface="Cabin"/>
                <a:sym typeface="Cabin"/>
              </a:rPr>
              <a:t>T</a:t>
            </a:r>
            <a:r>
              <a:rPr lang="fr-FR" sz="2000" b="0" i="0" u="none" strike="noStrike" cap="none" dirty="0" smtClean="0">
                <a:solidFill>
                  <a:srgbClr val="17375E"/>
                </a:solidFill>
                <a:latin typeface="Gill Sans" panose="020B0604020202020204" charset="0"/>
                <a:ea typeface="Cabin"/>
                <a:cs typeface="Cabin"/>
                <a:sym typeface="Cabin"/>
              </a:rPr>
              <a:t>âche</a:t>
            </a:r>
            <a:endParaRPr lang="fr-FR" sz="2000" b="0" i="0" u="none" strike="noStrike" cap="none" dirty="0">
              <a:solidFill>
                <a:srgbClr val="17375E"/>
              </a:solidFill>
              <a:latin typeface="Gill Sans" panose="020B0604020202020204" charset="0"/>
              <a:ea typeface="Cabin"/>
              <a:cs typeface="Cabin"/>
              <a:sym typeface="Cabin"/>
            </a:endParaRPr>
          </a:p>
          <a:p>
            <a:pPr marL="800100" marR="0" lvl="1" indent="-342900" algn="just" rtl="0">
              <a:lnSpc>
                <a:spcPts val="2000"/>
              </a:lnSpc>
              <a:spcBef>
                <a:spcPts val="1200"/>
              </a:spcBef>
              <a:spcAft>
                <a:spcPts val="1200"/>
              </a:spcAft>
              <a:buSzPct val="100000"/>
              <a:buFont typeface="Arial" panose="020B0604020202020204" pitchFamily="34" charset="0"/>
              <a:buChar char="•"/>
            </a:pPr>
            <a:r>
              <a:rPr lang="fr-FR" sz="2000" b="1" i="0" u="none" strike="noStrike" cap="none" dirty="0" smtClean="0">
                <a:solidFill>
                  <a:srgbClr val="17375E"/>
                </a:solidFill>
                <a:latin typeface="Gill Sans" panose="020B0604020202020204" charset="0"/>
                <a:ea typeface="Cabin"/>
                <a:cs typeface="Cabin"/>
                <a:sym typeface="Cabin"/>
              </a:rPr>
              <a:t>A</a:t>
            </a:r>
            <a:r>
              <a:rPr lang="fr-FR" sz="2000" b="0" i="0" u="none" strike="noStrike" cap="none" dirty="0" smtClean="0">
                <a:solidFill>
                  <a:srgbClr val="17375E"/>
                </a:solidFill>
                <a:latin typeface="Gill Sans" panose="020B0604020202020204" charset="0"/>
                <a:ea typeface="Cabin"/>
                <a:cs typeface="Cabin"/>
                <a:sym typeface="Cabin"/>
              </a:rPr>
              <a:t>ction</a:t>
            </a:r>
            <a:endParaRPr lang="fr-FR" sz="2000" b="0" i="0" u="none" strike="noStrike" cap="none" dirty="0">
              <a:solidFill>
                <a:srgbClr val="17375E"/>
              </a:solidFill>
              <a:latin typeface="Gill Sans" panose="020B0604020202020204" charset="0"/>
              <a:ea typeface="Cabin"/>
              <a:cs typeface="Cabin"/>
              <a:sym typeface="Cabin"/>
            </a:endParaRPr>
          </a:p>
          <a:p>
            <a:pPr marL="800100" marR="0" lvl="1" indent="-342900" algn="just" rtl="0">
              <a:lnSpc>
                <a:spcPts val="2000"/>
              </a:lnSpc>
              <a:spcBef>
                <a:spcPts val="1200"/>
              </a:spcBef>
              <a:spcAft>
                <a:spcPts val="1200"/>
              </a:spcAft>
              <a:buSzPct val="100000"/>
              <a:buFont typeface="Arial" panose="020B0604020202020204" pitchFamily="34" charset="0"/>
              <a:buChar char="•"/>
            </a:pPr>
            <a:r>
              <a:rPr lang="fr-FR" sz="2000" b="1" i="0" u="none" strike="noStrike" cap="none" dirty="0" smtClean="0">
                <a:solidFill>
                  <a:srgbClr val="17375E"/>
                </a:solidFill>
                <a:latin typeface="Gill Sans" panose="020B0604020202020204" charset="0"/>
                <a:ea typeface="Cabin"/>
                <a:cs typeface="Cabin"/>
                <a:sym typeface="Cabin"/>
              </a:rPr>
              <a:t>R</a:t>
            </a:r>
            <a:r>
              <a:rPr lang="fr-FR" sz="2000" b="0" i="0" u="none" strike="noStrike" cap="none" dirty="0" smtClean="0">
                <a:solidFill>
                  <a:srgbClr val="17375E"/>
                </a:solidFill>
                <a:latin typeface="Gill Sans" panose="020B0604020202020204" charset="0"/>
                <a:ea typeface="Cabin"/>
                <a:cs typeface="Cabin"/>
                <a:sym typeface="Cabin"/>
              </a:rPr>
              <a:t>ésultats</a:t>
            </a:r>
            <a:endParaRPr lang="fr-FR" sz="2000" b="0" i="0" u="none" strike="noStrike" cap="none" dirty="0">
              <a:solidFill>
                <a:srgbClr val="17375E"/>
              </a:solidFill>
              <a:latin typeface="Gill Sans" panose="020B0604020202020204" charset="0"/>
              <a:ea typeface="Cabin"/>
              <a:cs typeface="Cabin"/>
              <a:sym typeface="Cabin"/>
            </a:endParaRPr>
          </a:p>
        </p:txBody>
      </p:sp>
      <p:pic>
        <p:nvPicPr>
          <p:cNvPr id="159" name="Shape 159" descr="http://strawberrycommunications.com.au/wp-content/uploads/2012/10/star.jpg"/>
          <p:cNvPicPr preferRelativeResize="0"/>
          <p:nvPr/>
        </p:nvPicPr>
        <p:blipFill rotWithShape="1">
          <a:blip r:embed="rId3">
            <a:alphaModFix/>
          </a:blip>
          <a:srcRect/>
          <a:stretch/>
        </p:blipFill>
        <p:spPr>
          <a:xfrm>
            <a:off x="6413500" y="3527816"/>
            <a:ext cx="2120900" cy="2269734"/>
          </a:xfrm>
          <a:prstGeom prst="rect">
            <a:avLst/>
          </a:prstGeom>
          <a:noFill/>
          <a:ln>
            <a:noFill/>
          </a:ln>
        </p:spPr>
      </p:pic>
      <p:sp>
        <p:nvSpPr>
          <p:cNvPr id="160" name="Shape 160"/>
          <p:cNvSpPr txBox="1"/>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l" rtl="0">
              <a:spcBef>
                <a:spcPts val="0"/>
              </a:spcBef>
              <a:buClr>
                <a:srgbClr val="C00000"/>
              </a:buClr>
              <a:buSzPct val="25000"/>
              <a:buFont typeface="Cabin"/>
              <a:buNone/>
            </a:pPr>
            <a:r>
              <a:rPr lang="fr-FR" sz="1800" b="1" cap="none" smtClean="0">
                <a:solidFill>
                  <a:srgbClr val="C2113A"/>
                </a:solidFill>
                <a:latin typeface="Cabin"/>
                <a:ea typeface="Cabin"/>
                <a:cs typeface="Cabin"/>
                <a:sym typeface="Cabin"/>
              </a:rPr>
              <a:t>PENDANT L’ENTRETIEN</a:t>
            </a:r>
            <a:endParaRPr lang="fr-FR" sz="1800" b="1" cap="none" dirty="0">
              <a:solidFill>
                <a:srgbClr val="C2113A"/>
              </a:solidFill>
              <a:latin typeface="Cabin"/>
              <a:ea typeface="Cabin"/>
              <a:cs typeface="Cabin"/>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C4D00C0E-9890-4DDA-ADD8-2E96C0D5F889}" type="slidenum">
              <a:rPr lang="fr-FR" sz="1200" smtClean="0">
                <a:latin typeface="Gill Sans" panose="020B0604020202020204" charset="0"/>
              </a:rPr>
              <a:pPr algn="ctr"/>
              <a:t>16</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p:nvPr/>
        </p:nvSpPr>
        <p:spPr>
          <a:xfrm>
            <a:off x="304225" y="958850"/>
            <a:ext cx="8534400" cy="4673600"/>
          </a:xfrm>
          <a:prstGeom prst="rect">
            <a:avLst/>
          </a:prstGeom>
          <a:solidFill>
            <a:srgbClr val="FFFFFF"/>
          </a:solidFill>
          <a:ln>
            <a:noFill/>
          </a:ln>
        </p:spPr>
        <p:txBody>
          <a:bodyPr lIns="0" tIns="0" rIns="0" bIns="0" anchor="t" anchorCtr="0">
            <a:noAutofit/>
          </a:bodyPr>
          <a:lstStyle/>
          <a:p>
            <a:pPr marL="0" marR="0" lvl="0" indent="0" algn="just" rtl="0">
              <a:lnSpc>
                <a:spcPts val="2000"/>
              </a:lnSpc>
              <a:spcBef>
                <a:spcPts val="1200"/>
              </a:spcBef>
              <a:spcAft>
                <a:spcPts val="1200"/>
              </a:spcAft>
              <a:buClr>
                <a:srgbClr val="002060"/>
              </a:buClr>
              <a:buSzPct val="25000"/>
              <a:buFont typeface="Arial"/>
              <a:buNone/>
            </a:pPr>
            <a:r>
              <a:rPr lang="fr-FR" sz="2000">
                <a:solidFill>
                  <a:srgbClr val="17375E"/>
                </a:solidFill>
                <a:latin typeface="Gill Sans" panose="020B0604020202020204" charset="0"/>
                <a:ea typeface="Cabin"/>
                <a:cs typeface="Cabin"/>
                <a:sym typeface="Cabin"/>
              </a:rPr>
              <a:t>Décrivez vos réalisations en utilisant la technique STAR</a:t>
            </a:r>
          </a:p>
        </p:txBody>
      </p:sp>
      <p:pic>
        <p:nvPicPr>
          <p:cNvPr id="7" name="Shape 159" descr="http://strawberrycommunications.com.au/wp-content/uploads/2012/10/star.jpg"/>
          <p:cNvPicPr preferRelativeResize="0"/>
          <p:nvPr/>
        </p:nvPicPr>
        <p:blipFill rotWithShape="1">
          <a:blip r:embed="rId3">
            <a:alphaModFix/>
          </a:blip>
          <a:srcRect/>
          <a:stretch/>
        </p:blipFill>
        <p:spPr>
          <a:xfrm>
            <a:off x="6804248" y="4293096"/>
            <a:ext cx="1802160" cy="1792486"/>
          </a:xfrm>
          <a:prstGeom prst="rect">
            <a:avLst/>
          </a:prstGeom>
          <a:noFill/>
          <a:ln>
            <a:noFill/>
          </a:ln>
        </p:spPr>
      </p:pic>
      <p:graphicFrame>
        <p:nvGraphicFramePr>
          <p:cNvPr id="168" name="Shape 168"/>
          <p:cNvGraphicFramePr/>
          <p:nvPr>
            <p:extLst>
              <p:ext uri="{D42A27DB-BD31-4B8C-83A1-F6EECF244321}">
                <p14:modId xmlns:p14="http://schemas.microsoft.com/office/powerpoint/2010/main" val="2447426319"/>
              </p:ext>
            </p:extLst>
          </p:nvPr>
        </p:nvGraphicFramePr>
        <p:xfrm>
          <a:off x="323528" y="1340768"/>
          <a:ext cx="6840759" cy="3492150"/>
        </p:xfrm>
        <a:graphic>
          <a:graphicData uri="http://schemas.openxmlformats.org/drawingml/2006/table">
            <a:tbl>
              <a:tblPr firstRow="1" bandRow="1">
                <a:noFill/>
                <a:tableStyleId>{EDD6230C-8BCD-4B7B-8387-0F8EF281EB32}</a:tableStyleId>
              </a:tblPr>
              <a:tblGrid>
                <a:gridCol w="3264907">
                  <a:extLst>
                    <a:ext uri="{9D8B030D-6E8A-4147-A177-3AD203B41FA5}">
                      <a16:colId xmlns:a16="http://schemas.microsoft.com/office/drawing/2014/main" xmlns="" val="20000"/>
                    </a:ext>
                  </a:extLst>
                </a:gridCol>
                <a:gridCol w="3575852">
                  <a:extLst>
                    <a:ext uri="{9D8B030D-6E8A-4147-A177-3AD203B41FA5}">
                      <a16:colId xmlns:a16="http://schemas.microsoft.com/office/drawing/2014/main" xmlns="" val="20001"/>
                    </a:ext>
                  </a:extLst>
                </a:gridCol>
              </a:tblGrid>
              <a:tr h="519200">
                <a:tc>
                  <a:txBody>
                    <a:bodyPr/>
                    <a:lstStyle/>
                    <a:p>
                      <a:pPr marL="0" marR="0" lvl="0" indent="0" algn="l" rtl="0">
                        <a:spcBef>
                          <a:spcPts val="0"/>
                        </a:spcBef>
                        <a:buSzPct val="25000"/>
                        <a:buNone/>
                      </a:pPr>
                      <a:r>
                        <a:rPr lang="fr-FR" sz="1800" b="0" u="none" strike="noStrike" cap="none" dirty="0">
                          <a:solidFill>
                            <a:srgbClr val="002060"/>
                          </a:solidFill>
                          <a:latin typeface="Gill Sans" panose="020B0604020202020204" charset="0"/>
                        </a:rPr>
                        <a:t>Situation</a:t>
                      </a:r>
                    </a:p>
                  </a:txBody>
                  <a:tcPr marL="91450" marR="91450" marT="45725" marB="45725">
                    <a:solidFill>
                      <a:srgbClr val="DAE5F1"/>
                    </a:solidFill>
                  </a:tcPr>
                </a:tc>
                <a:tc>
                  <a:txBody>
                    <a:bodyPr/>
                    <a:lstStyle/>
                    <a:p>
                      <a:pPr marL="0" marR="0" lvl="0" indent="0" algn="l" rtl="0">
                        <a:spcBef>
                          <a:spcPts val="0"/>
                        </a:spcBef>
                        <a:buSzPct val="25000"/>
                        <a:buNone/>
                      </a:pPr>
                      <a:endParaRPr sz="1800">
                        <a:latin typeface="Gill Sans" panose="020B0604020202020204" charset="0"/>
                      </a:endParaRPr>
                    </a:p>
                  </a:txBody>
                  <a:tcPr marL="91450" marR="91450" marT="45725" marB="45725">
                    <a:solidFill>
                      <a:srgbClr val="DAE5F1"/>
                    </a:solidFill>
                  </a:tcPr>
                </a:tc>
                <a:extLst>
                  <a:ext uri="{0D108BD9-81ED-4DB2-BD59-A6C34878D82A}">
                    <a16:rowId xmlns:a16="http://schemas.microsoft.com/office/drawing/2014/main" xmlns="" val="10000"/>
                  </a:ext>
                </a:extLst>
              </a:tr>
              <a:tr h="519200">
                <a:tc>
                  <a:txBody>
                    <a:bodyPr/>
                    <a:lstStyle/>
                    <a:p>
                      <a:pPr marL="0" marR="0" lvl="0" indent="0" algn="l" rtl="0">
                        <a:spcBef>
                          <a:spcPts val="0"/>
                        </a:spcBef>
                        <a:buSzPct val="25000"/>
                        <a:buNone/>
                      </a:pPr>
                      <a:r>
                        <a:rPr lang="fr-FR" sz="1800">
                          <a:latin typeface="Gill Sans" panose="020B0604020202020204" charset="0"/>
                        </a:rPr>
                        <a:t>Tâches </a:t>
                      </a:r>
                    </a:p>
                  </a:txBody>
                  <a:tcPr marL="91450" marR="91450" marT="45725" marB="45725"/>
                </a:tc>
                <a:tc>
                  <a:txBody>
                    <a:bodyPr/>
                    <a:lstStyle/>
                    <a:p>
                      <a:pPr marL="0" marR="0" lvl="0" indent="0" algn="l" rtl="0">
                        <a:spcBef>
                          <a:spcPts val="0"/>
                        </a:spcBef>
                        <a:buSzPct val="25000"/>
                        <a:buNone/>
                      </a:pPr>
                      <a:endParaRPr sz="1800">
                        <a:latin typeface="Gill Sans" panose="020B0604020202020204" charset="0"/>
                      </a:endParaRPr>
                    </a:p>
                  </a:txBody>
                  <a:tcPr marL="91450" marR="91450" marT="45725" marB="45725"/>
                </a:tc>
                <a:extLst>
                  <a:ext uri="{0D108BD9-81ED-4DB2-BD59-A6C34878D82A}">
                    <a16:rowId xmlns:a16="http://schemas.microsoft.com/office/drawing/2014/main" xmlns="" val="10001"/>
                  </a:ext>
                </a:extLst>
              </a:tr>
              <a:tr h="519200">
                <a:tc>
                  <a:txBody>
                    <a:bodyPr/>
                    <a:lstStyle/>
                    <a:p>
                      <a:pPr marL="0" marR="0" lvl="0" indent="0" algn="l" rtl="0">
                        <a:spcBef>
                          <a:spcPts val="0"/>
                        </a:spcBef>
                        <a:buSzPct val="25000"/>
                        <a:buNone/>
                      </a:pPr>
                      <a:r>
                        <a:rPr lang="fr-FR" sz="1800">
                          <a:latin typeface="Gill Sans" panose="020B0604020202020204" charset="0"/>
                        </a:rPr>
                        <a:t>Action</a:t>
                      </a:r>
                    </a:p>
                  </a:txBody>
                  <a:tcPr marL="91450" marR="91450" marT="45725" marB="45725"/>
                </a:tc>
                <a:tc>
                  <a:txBody>
                    <a:bodyPr/>
                    <a:lstStyle/>
                    <a:p>
                      <a:pPr marL="0" marR="0" lvl="0" indent="0" algn="l" rtl="0">
                        <a:spcBef>
                          <a:spcPts val="0"/>
                        </a:spcBef>
                        <a:buSzPct val="25000"/>
                        <a:buNone/>
                      </a:pPr>
                      <a:endParaRPr sz="1800">
                        <a:latin typeface="Gill Sans" panose="020B0604020202020204" charset="0"/>
                      </a:endParaRPr>
                    </a:p>
                  </a:txBody>
                  <a:tcPr marL="91450" marR="91450" marT="45725" marB="45725"/>
                </a:tc>
                <a:extLst>
                  <a:ext uri="{0D108BD9-81ED-4DB2-BD59-A6C34878D82A}">
                    <a16:rowId xmlns:a16="http://schemas.microsoft.com/office/drawing/2014/main" xmlns="" val="10002"/>
                  </a:ext>
                </a:extLst>
              </a:tr>
              <a:tr h="519200">
                <a:tc>
                  <a:txBody>
                    <a:bodyPr/>
                    <a:lstStyle/>
                    <a:p>
                      <a:pPr marL="0" marR="0" lvl="0" indent="0" algn="l" rtl="0">
                        <a:spcBef>
                          <a:spcPts val="0"/>
                        </a:spcBef>
                        <a:buSzPct val="25000"/>
                        <a:buNone/>
                      </a:pPr>
                      <a:r>
                        <a:rPr lang="fr-FR" sz="1800" dirty="0">
                          <a:latin typeface="Gill Sans" panose="020B0604020202020204" charset="0"/>
                        </a:rPr>
                        <a:t>Résultat</a:t>
                      </a:r>
                    </a:p>
                  </a:txBody>
                  <a:tcPr marL="91450" marR="91450" marT="45725" marB="45725"/>
                </a:tc>
                <a:tc>
                  <a:txBody>
                    <a:bodyPr/>
                    <a:lstStyle/>
                    <a:p>
                      <a:pPr marL="0" marR="0" lvl="0" indent="0" algn="l" rtl="0">
                        <a:spcBef>
                          <a:spcPts val="0"/>
                        </a:spcBef>
                        <a:buSzPct val="25000"/>
                        <a:buNone/>
                      </a:pPr>
                      <a:endParaRPr sz="1800" dirty="0">
                        <a:latin typeface="Gill Sans" panose="020B0604020202020204" charset="0"/>
                      </a:endParaRPr>
                    </a:p>
                  </a:txBody>
                  <a:tcPr marL="91450" marR="91450" marT="45725" marB="45725"/>
                </a:tc>
                <a:extLst>
                  <a:ext uri="{0D108BD9-81ED-4DB2-BD59-A6C34878D82A}">
                    <a16:rowId xmlns:a16="http://schemas.microsoft.com/office/drawing/2014/main" xmlns="" val="10003"/>
                  </a:ext>
                </a:extLst>
              </a:tr>
              <a:tr h="519200">
                <a:tc>
                  <a:txBody>
                    <a:bodyPr/>
                    <a:lstStyle/>
                    <a:p>
                      <a:pPr marL="0" marR="0" lvl="0" indent="0" algn="l" rtl="0">
                        <a:spcBef>
                          <a:spcPts val="0"/>
                        </a:spcBef>
                        <a:buSzPct val="25000"/>
                        <a:buNone/>
                      </a:pPr>
                      <a:r>
                        <a:rPr lang="fr-FR" sz="1800">
                          <a:latin typeface="Gill Sans" panose="020B0604020202020204" charset="0"/>
                        </a:rPr>
                        <a:t>Compétences utilisées </a:t>
                      </a:r>
                    </a:p>
                  </a:txBody>
                  <a:tcPr marL="91450" marR="91450" marT="45725" marB="45725"/>
                </a:tc>
                <a:tc>
                  <a:txBody>
                    <a:bodyPr/>
                    <a:lstStyle/>
                    <a:p>
                      <a:pPr marL="0" marR="0" lvl="0" indent="0" algn="l" rtl="0">
                        <a:spcBef>
                          <a:spcPts val="0"/>
                        </a:spcBef>
                        <a:buSzPct val="25000"/>
                        <a:buNone/>
                      </a:pPr>
                      <a:endParaRPr sz="1800">
                        <a:latin typeface="Gill Sans" panose="020B0604020202020204" charset="0"/>
                      </a:endParaRPr>
                    </a:p>
                  </a:txBody>
                  <a:tcPr marL="91450" marR="91450" marT="45725" marB="45725"/>
                </a:tc>
                <a:extLst>
                  <a:ext uri="{0D108BD9-81ED-4DB2-BD59-A6C34878D82A}">
                    <a16:rowId xmlns:a16="http://schemas.microsoft.com/office/drawing/2014/main" xmlns="" val="10004"/>
                  </a:ext>
                </a:extLst>
              </a:tr>
              <a:tr h="896150">
                <a:tc>
                  <a:txBody>
                    <a:bodyPr/>
                    <a:lstStyle/>
                    <a:p>
                      <a:pPr marL="0" marR="0" lvl="0" indent="0" algn="l" rtl="0">
                        <a:lnSpc>
                          <a:spcPct val="100000"/>
                        </a:lnSpc>
                        <a:spcBef>
                          <a:spcPts val="0"/>
                        </a:spcBef>
                        <a:spcAft>
                          <a:spcPts val="0"/>
                        </a:spcAft>
                        <a:buClr>
                          <a:schemeClr val="dk1"/>
                        </a:buClr>
                        <a:buSzPct val="25000"/>
                        <a:buFont typeface="Arial"/>
                        <a:buNone/>
                      </a:pPr>
                      <a:r>
                        <a:rPr lang="fr-FR" sz="1800">
                          <a:latin typeface="Gill Sans" panose="020B0604020202020204" charset="0"/>
                        </a:rPr>
                        <a:t>Compétences développées </a:t>
                      </a:r>
                    </a:p>
                    <a:p>
                      <a:pPr marL="0" marR="0" lvl="0" indent="0" algn="l" rtl="0">
                        <a:spcBef>
                          <a:spcPts val="0"/>
                        </a:spcBef>
                        <a:buSzPct val="25000"/>
                        <a:buNone/>
                      </a:pPr>
                      <a:endParaRPr sz="1800">
                        <a:latin typeface="Gill Sans" panose="020B0604020202020204" charset="0"/>
                      </a:endParaRPr>
                    </a:p>
                  </a:txBody>
                  <a:tcPr marL="91450" marR="91450" marT="45725" marB="45725"/>
                </a:tc>
                <a:tc>
                  <a:txBody>
                    <a:bodyPr/>
                    <a:lstStyle/>
                    <a:p>
                      <a:pPr marL="0" marR="0" lvl="0" indent="0" algn="l" rtl="0">
                        <a:spcBef>
                          <a:spcPts val="0"/>
                        </a:spcBef>
                        <a:buSzPct val="25000"/>
                        <a:buNone/>
                      </a:pPr>
                      <a:endParaRPr sz="1800" dirty="0">
                        <a:latin typeface="Gill Sans" panose="020B0604020202020204" charset="0"/>
                      </a:endParaRPr>
                    </a:p>
                  </a:txBody>
                  <a:tcPr marL="91450" marR="91450" marT="45725" marB="45725"/>
                </a:tc>
                <a:extLst>
                  <a:ext uri="{0D108BD9-81ED-4DB2-BD59-A6C34878D82A}">
                    <a16:rowId xmlns:a16="http://schemas.microsoft.com/office/drawing/2014/main" xmlns="" val="10005"/>
                  </a:ext>
                </a:extLst>
              </a:tr>
            </a:tbl>
          </a:graphicData>
        </a:graphic>
      </p:graphicFrame>
      <p:sp>
        <p:nvSpPr>
          <p:cNvPr id="2" name="ZoneTexte 1"/>
          <p:cNvSpPr txBox="1"/>
          <p:nvPr/>
        </p:nvSpPr>
        <p:spPr>
          <a:xfrm>
            <a:off x="4000500" y="6286499"/>
            <a:ext cx="1270000" cy="279400"/>
          </a:xfrm>
          <a:prstGeom prst="rect">
            <a:avLst/>
          </a:prstGeom>
          <a:noFill/>
        </p:spPr>
        <p:txBody>
          <a:bodyPr vert="horz" rtlCol="0">
            <a:spAutoFit/>
          </a:bodyPr>
          <a:lstStyle/>
          <a:p>
            <a:pPr algn="ctr"/>
            <a:fld id="{29A99CD1-7B51-4A1E-ABC1-C1D8F59498E8}" type="slidenum">
              <a:rPr lang="fr-FR" sz="1200" smtClean="0">
                <a:latin typeface="Gill Sans" panose="020B0604020202020204" charset="0"/>
              </a:rPr>
              <a:pPr algn="ctr"/>
              <a:t>17</a:t>
            </a:fld>
            <a:r>
              <a:rPr lang="fr-FR" sz="1200" smtClean="0">
                <a:latin typeface="Gill Sans" panose="020B0604020202020204" charset="0"/>
              </a:rPr>
              <a:t> / 23</a:t>
            </a:r>
            <a:endParaRPr lang="fr-FR" sz="1200">
              <a:latin typeface="Gill Sans" panose="020B0604020202020204" charset="0"/>
            </a:endParaRPr>
          </a:p>
        </p:txBody>
      </p:sp>
      <p:sp>
        <p:nvSpPr>
          <p:cNvPr id="6" name="Shape 160"/>
          <p:cNvSpPr txBox="1"/>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l" rtl="0">
              <a:spcBef>
                <a:spcPts val="0"/>
              </a:spcBef>
              <a:buClr>
                <a:srgbClr val="C00000"/>
              </a:buClr>
              <a:buSzPct val="25000"/>
              <a:buFont typeface="Cabin"/>
              <a:buNone/>
            </a:pPr>
            <a:r>
              <a:rPr lang="fr-FR" sz="1800" b="1" cap="none" dirty="0" smtClean="0">
                <a:solidFill>
                  <a:srgbClr val="C2113A"/>
                </a:solidFill>
                <a:latin typeface="Cabin"/>
                <a:ea typeface="Cabin"/>
                <a:cs typeface="Cabin"/>
                <a:sym typeface="Cabin"/>
              </a:rPr>
              <a:t>PENDANT L’ENTRETIEN</a:t>
            </a:r>
            <a:endParaRPr lang="fr-FR" sz="1800" b="1" cap="none" dirty="0">
              <a:solidFill>
                <a:srgbClr val="C2113A"/>
              </a:solidFill>
              <a:latin typeface="Cabin"/>
              <a:ea typeface="Cabin"/>
              <a:cs typeface="Cabin"/>
              <a:sym typeface="Cabi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304225" y="958850"/>
            <a:ext cx="8534400" cy="4673600"/>
          </a:xfrm>
          <a:prstGeom prst="rect">
            <a:avLst/>
          </a:prstGeom>
          <a:solidFill>
            <a:srgbClr val="FFFFFF"/>
          </a:solidFill>
          <a:ln>
            <a:noFill/>
          </a:ln>
        </p:spPr>
        <p:txBody>
          <a:bodyPr lIns="0" tIns="0" rIns="0" bIns="0" anchor="t" anchorCtr="0">
            <a:noAutofit/>
          </a:bodyPr>
          <a:lstStyle/>
          <a:p>
            <a:pPr marL="0" marR="0" lvl="0" indent="0" algn="just" rtl="0">
              <a:lnSpc>
                <a:spcPts val="2000"/>
              </a:lnSpc>
              <a:spcBef>
                <a:spcPts val="1200"/>
              </a:spcBef>
              <a:spcAft>
                <a:spcPts val="1200"/>
              </a:spcAft>
              <a:buClr>
                <a:srgbClr val="002060"/>
              </a:buClr>
              <a:buSzPct val="25000"/>
              <a:buFont typeface="Arial"/>
              <a:buNone/>
            </a:pPr>
            <a:r>
              <a:rPr lang="fr-FR" sz="2000" dirty="0">
                <a:solidFill>
                  <a:srgbClr val="17375E"/>
                </a:solidFill>
                <a:latin typeface="Gill Sans" panose="020B0604020202020204" charset="0"/>
                <a:ea typeface="Cabin"/>
                <a:cs typeface="Cabin"/>
                <a:sym typeface="Cabin"/>
              </a:rPr>
              <a:t>Exemple </a:t>
            </a:r>
            <a:r>
              <a:rPr lang="fr-FR" sz="2000" dirty="0" smtClean="0">
                <a:solidFill>
                  <a:srgbClr val="17375E"/>
                </a:solidFill>
                <a:latin typeface="Gill Sans" panose="020B0604020202020204" charset="0"/>
                <a:ea typeface="Cabin"/>
                <a:cs typeface="Cabin"/>
                <a:sym typeface="Cabin"/>
              </a:rPr>
              <a:t>:</a:t>
            </a:r>
            <a:endParaRPr lang="fr-FR" sz="2000" dirty="0">
              <a:solidFill>
                <a:srgbClr val="17375E"/>
              </a:solidFill>
              <a:latin typeface="Gill Sans" panose="020B0604020202020204" charset="0"/>
              <a:ea typeface="Cabin"/>
              <a:cs typeface="Cabin"/>
              <a:sym typeface="Cabin"/>
            </a:endParaRPr>
          </a:p>
        </p:txBody>
      </p:sp>
      <p:pic>
        <p:nvPicPr>
          <p:cNvPr id="175" name="Shape 175" descr="http://strawberrycommunications.com.au/wp-content/uploads/2012/10/star.jpg"/>
          <p:cNvPicPr preferRelativeResize="0"/>
          <p:nvPr/>
        </p:nvPicPr>
        <p:blipFill rotWithShape="1">
          <a:blip r:embed="rId3">
            <a:alphaModFix/>
          </a:blip>
          <a:srcRect/>
          <a:stretch/>
        </p:blipFill>
        <p:spPr>
          <a:xfrm>
            <a:off x="3649485" y="61475"/>
            <a:ext cx="936103" cy="1001794"/>
          </a:xfrm>
          <a:prstGeom prst="rect">
            <a:avLst/>
          </a:prstGeom>
          <a:noFill/>
          <a:ln>
            <a:noFill/>
          </a:ln>
        </p:spPr>
      </p:pic>
      <p:graphicFrame>
        <p:nvGraphicFramePr>
          <p:cNvPr id="176" name="Shape 176"/>
          <p:cNvGraphicFramePr/>
          <p:nvPr>
            <p:extLst>
              <p:ext uri="{D42A27DB-BD31-4B8C-83A1-F6EECF244321}">
                <p14:modId xmlns:p14="http://schemas.microsoft.com/office/powerpoint/2010/main" val="3332213262"/>
              </p:ext>
            </p:extLst>
          </p:nvPr>
        </p:nvGraphicFramePr>
        <p:xfrm>
          <a:off x="251519" y="1412776"/>
          <a:ext cx="8712975" cy="4389180"/>
        </p:xfrm>
        <a:graphic>
          <a:graphicData uri="http://schemas.openxmlformats.org/drawingml/2006/table">
            <a:tbl>
              <a:tblPr firstRow="1" bandRow="1">
                <a:noFill/>
                <a:tableStyleId>{EDD6230C-8BCD-4B7B-8387-0F8EF281EB32}</a:tableStyleId>
              </a:tblPr>
              <a:tblGrid>
                <a:gridCol w="1944217">
                  <a:extLst>
                    <a:ext uri="{9D8B030D-6E8A-4147-A177-3AD203B41FA5}">
                      <a16:colId xmlns:a16="http://schemas.microsoft.com/office/drawing/2014/main" xmlns="" val="20000"/>
                    </a:ext>
                  </a:extLst>
                </a:gridCol>
                <a:gridCol w="6768758">
                  <a:extLst>
                    <a:ext uri="{9D8B030D-6E8A-4147-A177-3AD203B41FA5}">
                      <a16:colId xmlns:a16="http://schemas.microsoft.com/office/drawing/2014/main" xmlns="" val="20001"/>
                    </a:ext>
                  </a:extLst>
                </a:gridCol>
              </a:tblGrid>
              <a:tr h="337653">
                <a:tc>
                  <a:txBody>
                    <a:bodyPr/>
                    <a:lstStyle/>
                    <a:p>
                      <a:pPr marL="0" marR="0" lvl="0" indent="0" algn="l" rtl="0">
                        <a:spcBef>
                          <a:spcPts val="0"/>
                        </a:spcBef>
                        <a:buSzPct val="25000"/>
                        <a:buNone/>
                      </a:pPr>
                      <a:r>
                        <a:rPr lang="fr-FR" sz="1800" b="0" dirty="0">
                          <a:solidFill>
                            <a:srgbClr val="002060"/>
                          </a:solidFill>
                          <a:latin typeface="Gill Sans" panose="020B0604020202020204" charset="0"/>
                        </a:rPr>
                        <a:t>Situation</a:t>
                      </a:r>
                    </a:p>
                  </a:txBody>
                  <a:tcPr marL="91450" marR="91450" marT="45725" marB="45725">
                    <a:solidFill>
                      <a:srgbClr val="DAE5F1"/>
                    </a:solidFill>
                  </a:tcPr>
                </a:tc>
                <a:tc>
                  <a:txBody>
                    <a:bodyPr/>
                    <a:lstStyle/>
                    <a:p>
                      <a:pPr marL="0" marR="0" lvl="0" indent="0" algn="l" rtl="0">
                        <a:spcBef>
                          <a:spcPts val="0"/>
                        </a:spcBef>
                        <a:buSzPct val="25000"/>
                        <a:buNone/>
                      </a:pPr>
                      <a:r>
                        <a:rPr lang="fr-FR" sz="1800" b="0" i="0" dirty="0">
                          <a:solidFill>
                            <a:srgbClr val="002060"/>
                          </a:solidFill>
                          <a:latin typeface="Gill Sans" panose="020B0604020202020204" charset="0"/>
                        </a:rPr>
                        <a:t>Organisation d’un tournoi sportif pour mon école</a:t>
                      </a:r>
                    </a:p>
                  </a:txBody>
                  <a:tcPr marL="91450" marR="91450" marT="45725" marB="45725">
                    <a:solidFill>
                      <a:srgbClr val="DAE5F1"/>
                    </a:solidFill>
                  </a:tcPr>
                </a:tc>
                <a:extLst>
                  <a:ext uri="{0D108BD9-81ED-4DB2-BD59-A6C34878D82A}">
                    <a16:rowId xmlns:a16="http://schemas.microsoft.com/office/drawing/2014/main" xmlns="" val="10000"/>
                  </a:ext>
                </a:extLst>
              </a:tr>
              <a:tr h="445296">
                <a:tc>
                  <a:txBody>
                    <a:bodyPr/>
                    <a:lstStyle/>
                    <a:p>
                      <a:pPr marL="0" marR="0" lvl="0" indent="0" algn="l" rtl="0">
                        <a:spcBef>
                          <a:spcPts val="0"/>
                        </a:spcBef>
                        <a:buSzPct val="25000"/>
                        <a:buNone/>
                      </a:pPr>
                      <a:r>
                        <a:rPr lang="fr-FR" sz="1800">
                          <a:latin typeface="Gill Sans" panose="020B0604020202020204" charset="0"/>
                        </a:rPr>
                        <a:t>Tâches </a:t>
                      </a:r>
                    </a:p>
                  </a:txBody>
                  <a:tcPr marL="91450" marR="91450" marT="45725" marB="45725"/>
                </a:tc>
                <a:tc>
                  <a:txBody>
                    <a:bodyPr/>
                    <a:lstStyle/>
                    <a:p>
                      <a:pPr marL="285750" marR="0" lvl="0" indent="-285750" algn="l" rtl="0">
                        <a:spcBef>
                          <a:spcPts val="0"/>
                        </a:spcBef>
                        <a:buClr>
                          <a:schemeClr val="dk1"/>
                        </a:buClr>
                        <a:buSzPct val="100000"/>
                        <a:buFont typeface="Arial"/>
                        <a:buChar char="-"/>
                      </a:pPr>
                      <a:r>
                        <a:rPr lang="fr-FR" sz="1800" dirty="0" smtClean="0">
                          <a:latin typeface="Gill Sans" panose="020B0604020202020204" charset="0"/>
                        </a:rPr>
                        <a:t>Faire connaître l’évènement</a:t>
                      </a:r>
                      <a:endParaRPr lang="fr-FR" sz="1800" dirty="0">
                        <a:latin typeface="Gill Sans" panose="020B0604020202020204" charset="0"/>
                      </a:endParaRPr>
                    </a:p>
                    <a:p>
                      <a:pPr marL="285750" marR="0" lvl="0" indent="-285750" algn="l" rtl="0">
                        <a:spcBef>
                          <a:spcPts val="0"/>
                        </a:spcBef>
                        <a:buClr>
                          <a:schemeClr val="dk1"/>
                        </a:buClr>
                        <a:buSzPct val="100000"/>
                        <a:buFont typeface="Arial"/>
                        <a:buChar char="-"/>
                      </a:pPr>
                      <a:r>
                        <a:rPr lang="fr-FR" sz="1800" dirty="0">
                          <a:latin typeface="Gill Sans" panose="020B0604020202020204" charset="0"/>
                        </a:rPr>
                        <a:t>Chercher un sponsor</a:t>
                      </a:r>
                    </a:p>
                  </a:txBody>
                  <a:tcPr marL="91450" marR="91450" marT="45725" marB="45725"/>
                </a:tc>
                <a:extLst>
                  <a:ext uri="{0D108BD9-81ED-4DB2-BD59-A6C34878D82A}">
                    <a16:rowId xmlns:a16="http://schemas.microsoft.com/office/drawing/2014/main" xmlns="" val="10001"/>
                  </a:ext>
                </a:extLst>
              </a:tr>
              <a:tr h="1017811">
                <a:tc>
                  <a:txBody>
                    <a:bodyPr/>
                    <a:lstStyle/>
                    <a:p>
                      <a:pPr marL="0" marR="0" lvl="0" indent="0" algn="l" rtl="0">
                        <a:spcBef>
                          <a:spcPts val="0"/>
                        </a:spcBef>
                        <a:buSzPct val="25000"/>
                        <a:buNone/>
                      </a:pPr>
                      <a:r>
                        <a:rPr lang="fr-FR" sz="1800">
                          <a:latin typeface="Gill Sans" panose="020B0604020202020204" charset="0"/>
                        </a:rPr>
                        <a:t>Action</a:t>
                      </a:r>
                    </a:p>
                  </a:txBody>
                  <a:tcPr marL="91450" marR="91450" marT="45725" marB="45725"/>
                </a:tc>
                <a:tc>
                  <a:txBody>
                    <a:bodyPr/>
                    <a:lstStyle/>
                    <a:p>
                      <a:pPr marL="0" marR="0" lvl="0" indent="0" algn="l" rtl="0">
                        <a:spcBef>
                          <a:spcPts val="0"/>
                        </a:spcBef>
                        <a:buSzPct val="25000"/>
                        <a:buNone/>
                      </a:pPr>
                      <a:r>
                        <a:rPr lang="fr-FR" sz="1800" dirty="0">
                          <a:latin typeface="Gill Sans" panose="020B0604020202020204" charset="0"/>
                        </a:rPr>
                        <a:t>-   Préparer un dossier de sponsor</a:t>
                      </a:r>
                    </a:p>
                    <a:p>
                      <a:pPr marL="0" marR="0" lvl="0" indent="0" algn="l" rtl="0">
                        <a:spcBef>
                          <a:spcPts val="0"/>
                        </a:spcBef>
                        <a:buSzPct val="25000"/>
                        <a:buNone/>
                      </a:pPr>
                      <a:r>
                        <a:rPr lang="fr-FR" sz="1800" dirty="0">
                          <a:latin typeface="Gill Sans" panose="020B0604020202020204" charset="0"/>
                        </a:rPr>
                        <a:t>-   Contacter les entreprises</a:t>
                      </a:r>
                    </a:p>
                    <a:p>
                      <a:pPr marL="0" marR="0" lvl="0" indent="0" algn="l" rtl="0">
                        <a:spcBef>
                          <a:spcPts val="0"/>
                        </a:spcBef>
                        <a:buSzPct val="25000"/>
                        <a:buNone/>
                      </a:pPr>
                      <a:r>
                        <a:rPr lang="fr-FR" sz="1800" dirty="0">
                          <a:latin typeface="Gill Sans" panose="020B0604020202020204" charset="0"/>
                        </a:rPr>
                        <a:t>-   Créer une page Facebook de l’évènement</a:t>
                      </a:r>
                    </a:p>
                    <a:p>
                      <a:pPr marL="285750" marR="0" lvl="0" indent="-285750" algn="l" rtl="0">
                        <a:spcBef>
                          <a:spcPts val="0"/>
                        </a:spcBef>
                        <a:buClr>
                          <a:schemeClr val="dk1"/>
                        </a:buClr>
                        <a:buSzPct val="100000"/>
                        <a:buFont typeface="Arial"/>
                        <a:buChar char="-"/>
                      </a:pPr>
                      <a:r>
                        <a:rPr lang="fr-FR" sz="1800" dirty="0">
                          <a:latin typeface="Gill Sans" panose="020B0604020202020204" charset="0"/>
                        </a:rPr>
                        <a:t>Créer l’affiche </a:t>
                      </a:r>
                      <a:r>
                        <a:rPr lang="fr-FR" sz="1800" dirty="0" smtClean="0">
                          <a:latin typeface="Gill Sans" panose="020B0604020202020204" charset="0"/>
                        </a:rPr>
                        <a:t>de l’évènement </a:t>
                      </a:r>
                      <a:r>
                        <a:rPr lang="fr-FR" sz="1800" dirty="0">
                          <a:latin typeface="Gill Sans" panose="020B0604020202020204" charset="0"/>
                        </a:rPr>
                        <a:t>et publicité sur les réseaux</a:t>
                      </a:r>
                    </a:p>
                    <a:p>
                      <a:pPr marL="285750" marR="0" lvl="0" indent="-285750" algn="l" rtl="0">
                        <a:spcBef>
                          <a:spcPts val="0"/>
                        </a:spcBef>
                        <a:buClr>
                          <a:schemeClr val="dk1"/>
                        </a:buClr>
                        <a:buSzPct val="100000"/>
                        <a:buFont typeface="Arial"/>
                        <a:buChar char="-"/>
                      </a:pPr>
                      <a:r>
                        <a:rPr lang="fr-FR" sz="1800" dirty="0">
                          <a:latin typeface="Gill Sans" panose="020B0604020202020204" charset="0"/>
                        </a:rPr>
                        <a:t>Lancer les invitations</a:t>
                      </a:r>
                    </a:p>
                  </a:txBody>
                  <a:tcPr marL="91450" marR="91450" marT="45725" marB="45725"/>
                </a:tc>
                <a:extLst>
                  <a:ext uri="{0D108BD9-81ED-4DB2-BD59-A6C34878D82A}">
                    <a16:rowId xmlns:a16="http://schemas.microsoft.com/office/drawing/2014/main" xmlns="" val="10002"/>
                  </a:ext>
                </a:extLst>
              </a:tr>
              <a:tr h="347242">
                <a:tc>
                  <a:txBody>
                    <a:bodyPr/>
                    <a:lstStyle/>
                    <a:p>
                      <a:pPr marL="0" marR="0" lvl="0" indent="0" algn="l" rtl="0">
                        <a:spcBef>
                          <a:spcPts val="0"/>
                        </a:spcBef>
                        <a:buSzPct val="25000"/>
                        <a:buNone/>
                      </a:pPr>
                      <a:r>
                        <a:rPr lang="fr-FR" sz="1800">
                          <a:latin typeface="Gill Sans" panose="020B0604020202020204" charset="0"/>
                        </a:rPr>
                        <a:t>Résultat</a:t>
                      </a:r>
                    </a:p>
                  </a:txBody>
                  <a:tcPr marL="91450" marR="91450" marT="45725" marB="45725"/>
                </a:tc>
                <a:tc>
                  <a:txBody>
                    <a:bodyPr/>
                    <a:lstStyle/>
                    <a:p>
                      <a:pPr marL="0" marR="0" lvl="0" indent="0" algn="l" rtl="0">
                        <a:spcBef>
                          <a:spcPts val="0"/>
                        </a:spcBef>
                        <a:buSzPct val="25000"/>
                        <a:buNone/>
                      </a:pPr>
                      <a:r>
                        <a:rPr lang="fr-FR" sz="1800">
                          <a:latin typeface="Gill Sans" panose="020B0604020202020204" charset="0"/>
                        </a:rPr>
                        <a:t>Organisation du tournoi et vente de tous les tickets prévus </a:t>
                      </a:r>
                    </a:p>
                  </a:txBody>
                  <a:tcPr marL="91450" marR="91450" marT="45725" marB="45725"/>
                </a:tc>
                <a:extLst>
                  <a:ext uri="{0D108BD9-81ED-4DB2-BD59-A6C34878D82A}">
                    <a16:rowId xmlns:a16="http://schemas.microsoft.com/office/drawing/2014/main" xmlns="" val="10003"/>
                  </a:ext>
                </a:extLst>
              </a:tr>
              <a:tr h="445296">
                <a:tc>
                  <a:txBody>
                    <a:bodyPr/>
                    <a:lstStyle/>
                    <a:p>
                      <a:pPr marL="0" marR="0" lvl="0" indent="0" algn="l" rtl="0">
                        <a:spcBef>
                          <a:spcPts val="0"/>
                        </a:spcBef>
                        <a:buSzPct val="25000"/>
                        <a:buNone/>
                      </a:pPr>
                      <a:r>
                        <a:rPr lang="fr-FR" sz="1800">
                          <a:latin typeface="Gill Sans" panose="020B0604020202020204" charset="0"/>
                        </a:rPr>
                        <a:t>Compétences utilisées </a:t>
                      </a:r>
                    </a:p>
                  </a:txBody>
                  <a:tcPr marL="91450" marR="91450" marT="45725" marB="45725"/>
                </a:tc>
                <a:tc>
                  <a:txBody>
                    <a:bodyPr/>
                    <a:lstStyle/>
                    <a:p>
                      <a:pPr marL="0" marR="0" lvl="0" indent="0" algn="l" rtl="0">
                        <a:spcBef>
                          <a:spcPts val="0"/>
                        </a:spcBef>
                        <a:buSzPct val="25000"/>
                        <a:buNone/>
                      </a:pPr>
                      <a:r>
                        <a:rPr lang="fr-FR" sz="1800">
                          <a:latin typeface="Gill Sans" panose="020B0604020202020204" charset="0"/>
                        </a:rPr>
                        <a:t>Organisation, communication, négociation, coordination d’équipe, </a:t>
                      </a:r>
                    </a:p>
                  </a:txBody>
                  <a:tcPr marL="91450" marR="91450" marT="45725" marB="45725"/>
                </a:tc>
                <a:extLst>
                  <a:ext uri="{0D108BD9-81ED-4DB2-BD59-A6C34878D82A}">
                    <a16:rowId xmlns:a16="http://schemas.microsoft.com/office/drawing/2014/main" xmlns="" val="10004"/>
                  </a:ext>
                </a:extLst>
              </a:tr>
              <a:tr h="779594">
                <a:tc>
                  <a:txBody>
                    <a:bodyPr/>
                    <a:lstStyle/>
                    <a:p>
                      <a:pPr marL="0" marR="0" lvl="0" indent="0" algn="l" rtl="0">
                        <a:lnSpc>
                          <a:spcPct val="100000"/>
                        </a:lnSpc>
                        <a:spcBef>
                          <a:spcPts val="0"/>
                        </a:spcBef>
                        <a:spcAft>
                          <a:spcPts val="0"/>
                        </a:spcAft>
                        <a:buClr>
                          <a:schemeClr val="dk1"/>
                        </a:buClr>
                        <a:buSzPct val="25000"/>
                        <a:buFont typeface="Arial"/>
                        <a:buNone/>
                      </a:pPr>
                      <a:r>
                        <a:rPr lang="fr-FR" sz="1800" dirty="0">
                          <a:latin typeface="Gill Sans" panose="020B0604020202020204" charset="0"/>
                        </a:rPr>
                        <a:t>Compétences développées (apprises</a:t>
                      </a:r>
                      <a:r>
                        <a:rPr lang="fr-FR" sz="1800" dirty="0" smtClean="0">
                          <a:latin typeface="Gill Sans" panose="020B0604020202020204" charset="0"/>
                        </a:rPr>
                        <a:t>)</a:t>
                      </a:r>
                      <a:endParaRPr lang="fr-FR" sz="1800" dirty="0">
                        <a:latin typeface="Gill Sans" panose="020B0604020202020204" charset="0"/>
                      </a:endParaRPr>
                    </a:p>
                  </a:txBody>
                  <a:tcPr marL="91450" marR="91450" marT="45725" marB="45725"/>
                </a:tc>
                <a:tc>
                  <a:txBody>
                    <a:bodyPr/>
                    <a:lstStyle/>
                    <a:p>
                      <a:pPr marL="0" marR="0" lvl="0" indent="0" algn="l" rtl="0">
                        <a:spcBef>
                          <a:spcPts val="0"/>
                        </a:spcBef>
                        <a:buSzPct val="25000"/>
                        <a:buNone/>
                      </a:pPr>
                      <a:r>
                        <a:rPr lang="fr-FR" sz="1800" dirty="0">
                          <a:latin typeface="Gill Sans" panose="020B0604020202020204" charset="0"/>
                        </a:rPr>
                        <a:t>Prospection, gestion de projet, négociation, gestion de stress </a:t>
                      </a:r>
                    </a:p>
                  </a:txBody>
                  <a:tcPr marL="91450" marR="91450" marT="45725" marB="45725"/>
                </a:tc>
                <a:extLst>
                  <a:ext uri="{0D108BD9-81ED-4DB2-BD59-A6C34878D82A}">
                    <a16:rowId xmlns:a16="http://schemas.microsoft.com/office/drawing/2014/main" xmlns="" val="10005"/>
                  </a:ext>
                </a:extLst>
              </a:tr>
            </a:tbl>
          </a:graphicData>
        </a:graphic>
      </p:graphicFrame>
      <p:sp>
        <p:nvSpPr>
          <p:cNvPr id="2" name="ZoneTexte 1"/>
          <p:cNvSpPr txBox="1"/>
          <p:nvPr/>
        </p:nvSpPr>
        <p:spPr>
          <a:xfrm>
            <a:off x="4000500" y="6286499"/>
            <a:ext cx="1270000" cy="279400"/>
          </a:xfrm>
          <a:prstGeom prst="rect">
            <a:avLst/>
          </a:prstGeom>
          <a:noFill/>
        </p:spPr>
        <p:txBody>
          <a:bodyPr vert="horz" rtlCol="0">
            <a:spAutoFit/>
          </a:bodyPr>
          <a:lstStyle/>
          <a:p>
            <a:pPr algn="ctr"/>
            <a:fld id="{07FEEA69-4B82-4E10-83CC-F42C40B09239}" type="slidenum">
              <a:rPr lang="fr-FR" sz="1200" smtClean="0">
                <a:latin typeface="Gill Sans" panose="020B0604020202020204" charset="0"/>
              </a:rPr>
              <a:pPr algn="ctr"/>
              <a:t>18</a:t>
            </a:fld>
            <a:r>
              <a:rPr lang="fr-FR" sz="1200" smtClean="0">
                <a:latin typeface="Gill Sans" panose="020B0604020202020204" charset="0"/>
              </a:rPr>
              <a:t> / 23</a:t>
            </a:r>
            <a:endParaRPr lang="fr-FR" sz="1200">
              <a:latin typeface="Gill Sans" panose="020B0604020202020204" charset="0"/>
            </a:endParaRPr>
          </a:p>
        </p:txBody>
      </p:sp>
      <p:sp>
        <p:nvSpPr>
          <p:cNvPr id="6" name="Shape 160"/>
          <p:cNvSpPr txBox="1"/>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l" rtl="0">
              <a:spcBef>
                <a:spcPts val="0"/>
              </a:spcBef>
              <a:buClr>
                <a:srgbClr val="C00000"/>
              </a:buClr>
              <a:buSzPct val="25000"/>
              <a:buFont typeface="Cabin"/>
              <a:buNone/>
            </a:pPr>
            <a:r>
              <a:rPr lang="fr-FR" sz="1800" b="1" cap="none" dirty="0" smtClean="0">
                <a:solidFill>
                  <a:srgbClr val="C2113A"/>
                </a:solidFill>
                <a:latin typeface="Cabin"/>
                <a:ea typeface="Cabin"/>
                <a:cs typeface="Cabin"/>
                <a:sym typeface="Cabin"/>
              </a:rPr>
              <a:t>PENDANT L’ENTRETIEN</a:t>
            </a:r>
            <a:endParaRPr lang="fr-FR" sz="1800" b="1" cap="none" dirty="0">
              <a:solidFill>
                <a:srgbClr val="C2113A"/>
              </a:solidFill>
              <a:latin typeface="Cabin"/>
              <a:ea typeface="Cabin"/>
              <a:cs typeface="Cabin"/>
              <a:sym typeface="Cabi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p:nvPr/>
        </p:nvSpPr>
        <p:spPr>
          <a:xfrm>
            <a:off x="0" y="0"/>
            <a:ext cx="9144000" cy="4572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82" name="Shape 182"/>
          <p:cNvSpPr txBox="1"/>
          <p:nvPr/>
        </p:nvSpPr>
        <p:spPr>
          <a:xfrm>
            <a:off x="304225" y="958850"/>
            <a:ext cx="8534400" cy="4673600"/>
          </a:xfrm>
          <a:prstGeom prst="rect">
            <a:avLst/>
          </a:prstGeom>
          <a:solidFill>
            <a:srgbClr val="FFFFFF"/>
          </a:solidFill>
          <a:ln w="9525" cap="flat" cmpd="sng">
            <a:noFill/>
            <a:prstDash val="solid"/>
            <a:round/>
            <a:headEnd type="none" w="med" len="med"/>
            <a:tailEnd type="none" w="med" len="med"/>
          </a:ln>
          <a:extLst>
            <a:ext uri="{91240B29-F687-4F45-9708-019B960494DF}">
              <a14:hiddenLine xmlns:a14="http://schemas.microsoft.com/office/drawing/2010/main" w="9525" cap="flat" cmpd="sng">
                <a:solidFill>
                  <a:srgbClr val="FFFFFF"/>
                </a:solidFill>
                <a:prstDash val="solid"/>
                <a:round/>
                <a:headEnd type="none" w="med" len="med"/>
                <a:tailEnd type="none" w="med" len="med"/>
              </a14:hiddenLine>
            </a:ext>
          </a:extLst>
        </p:spPr>
        <p:txBody>
          <a:bodyPr lIns="0" tIns="0" rIns="0" bIns="0" anchor="t" anchorCtr="0">
            <a:noAutofit/>
          </a:bodyPr>
          <a:lstStyle/>
          <a:p>
            <a:pPr marR="0" lvl="0" algn="just" rtl="0">
              <a:lnSpc>
                <a:spcPts val="2000"/>
              </a:lnSpc>
              <a:spcBef>
                <a:spcPts val="1200"/>
              </a:spcBef>
              <a:spcAft>
                <a:spcPts val="1200"/>
              </a:spcAft>
              <a:buSzPct val="25000"/>
              <a:buNone/>
            </a:pPr>
            <a:r>
              <a:rPr lang="fr-FR" sz="2000" b="1" dirty="0">
                <a:solidFill>
                  <a:srgbClr val="17375E"/>
                </a:solidFill>
                <a:latin typeface="Gill Sans" panose="020B0604020202020204" charset="0"/>
              </a:rPr>
              <a:t> Posez des questions </a:t>
            </a:r>
            <a:r>
              <a:rPr lang="fr-FR" sz="2000" b="1" dirty="0" smtClean="0">
                <a:solidFill>
                  <a:srgbClr val="17375E"/>
                </a:solidFill>
                <a:latin typeface="Gill Sans" panose="020B0604020202020204" charset="0"/>
              </a:rPr>
              <a:t> :</a:t>
            </a:r>
            <a:endParaRPr sz="2000" dirty="0">
              <a:solidFill>
                <a:srgbClr val="17375E"/>
              </a:solidFill>
              <a:latin typeface="Gill Sans" panose="020B0604020202020204" charset="0"/>
            </a:endParaRPr>
          </a:p>
          <a:p>
            <a:pPr marL="342900" marR="0" lvl="0" indent="-342900" algn="just" rtl="0">
              <a:lnSpc>
                <a:spcPts val="2000"/>
              </a:lnSpc>
              <a:spcBef>
                <a:spcPts val="1200"/>
              </a:spcBef>
              <a:spcAft>
                <a:spcPts val="1200"/>
              </a:spcAft>
              <a:buClr>
                <a:srgbClr val="002060"/>
              </a:buClr>
              <a:buSzPct val="100000"/>
              <a:buFont typeface="Arial" panose="020B0604020202020204" pitchFamily="34" charset="0"/>
              <a:buChar char="•"/>
            </a:pPr>
            <a:r>
              <a:rPr lang="fr-FR" sz="2000" dirty="0">
                <a:solidFill>
                  <a:srgbClr val="17375E"/>
                </a:solidFill>
                <a:latin typeface="Gill Sans" panose="020B0604020202020204" charset="0"/>
              </a:rPr>
              <a:t>Pouvez-vous m'en dire plus sur la culture de votre organisation </a:t>
            </a:r>
            <a:r>
              <a:rPr lang="fr-FR" sz="2000" dirty="0" smtClean="0">
                <a:solidFill>
                  <a:srgbClr val="17375E"/>
                </a:solidFill>
                <a:latin typeface="Gill Sans" panose="020B0604020202020204" charset="0"/>
              </a:rPr>
              <a:t> ?</a:t>
            </a:r>
            <a:endParaRPr lang="fr-FR" sz="2000" dirty="0">
              <a:solidFill>
                <a:srgbClr val="17375E"/>
              </a:solidFill>
              <a:latin typeface="Gill Sans" panose="020B0604020202020204" charset="0"/>
            </a:endParaRPr>
          </a:p>
          <a:p>
            <a:pPr marL="342900" marR="0" lvl="0" indent="-342900" algn="just" rtl="0">
              <a:lnSpc>
                <a:spcPts val="2000"/>
              </a:lnSpc>
              <a:spcBef>
                <a:spcPts val="1200"/>
              </a:spcBef>
              <a:spcAft>
                <a:spcPts val="1200"/>
              </a:spcAft>
              <a:buClr>
                <a:srgbClr val="002060"/>
              </a:buClr>
              <a:buSzPct val="100000"/>
              <a:buFont typeface="Arial" panose="020B0604020202020204" pitchFamily="34" charset="0"/>
              <a:buChar char="•"/>
            </a:pPr>
            <a:r>
              <a:rPr lang="fr-FR" sz="2000" dirty="0">
                <a:solidFill>
                  <a:srgbClr val="17375E"/>
                </a:solidFill>
                <a:latin typeface="Gill Sans" panose="020B0604020202020204" charset="0"/>
              </a:rPr>
              <a:t>A quoi ressemblerait ma première semaine de travail ?</a:t>
            </a:r>
          </a:p>
          <a:p>
            <a:pPr marL="342900" marR="0" lvl="0" indent="-342900" algn="just" rtl="0">
              <a:lnSpc>
                <a:spcPts val="2000"/>
              </a:lnSpc>
              <a:spcBef>
                <a:spcPts val="1200"/>
              </a:spcBef>
              <a:spcAft>
                <a:spcPts val="1200"/>
              </a:spcAft>
              <a:buClr>
                <a:srgbClr val="002060"/>
              </a:buClr>
              <a:buSzPct val="100000"/>
              <a:buFont typeface="Arial" panose="020B0604020202020204" pitchFamily="34" charset="0"/>
              <a:buChar char="•"/>
            </a:pPr>
            <a:r>
              <a:rPr lang="fr-FR" sz="2000" dirty="0">
                <a:solidFill>
                  <a:srgbClr val="17375E"/>
                </a:solidFill>
                <a:latin typeface="Gill Sans" panose="020B0604020202020204" charset="0"/>
              </a:rPr>
              <a:t>L'entreprise organise-t-elle des formations </a:t>
            </a:r>
            <a:r>
              <a:rPr lang="fr-FR" sz="2000" dirty="0" smtClean="0">
                <a:solidFill>
                  <a:srgbClr val="17375E"/>
                </a:solidFill>
                <a:latin typeface="Gill Sans" panose="020B0604020202020204" charset="0"/>
              </a:rPr>
              <a:t>?</a:t>
            </a:r>
            <a:endParaRPr sz="2000" dirty="0" smtClean="0">
              <a:solidFill>
                <a:srgbClr val="17375E"/>
              </a:solidFill>
              <a:latin typeface="Gill Sans" panose="020B0604020202020204" charset="0"/>
            </a:endParaRPr>
          </a:p>
          <a:p>
            <a:pPr marR="0" lvl="0" algn="just" rtl="0">
              <a:lnSpc>
                <a:spcPts val="2000"/>
              </a:lnSpc>
              <a:spcBef>
                <a:spcPts val="1200"/>
              </a:spcBef>
              <a:spcAft>
                <a:spcPts val="1200"/>
              </a:spcAft>
              <a:buSzPct val="25000"/>
              <a:buNone/>
            </a:pPr>
            <a:r>
              <a:rPr lang="fr-FR" sz="2000" b="1" dirty="0" smtClean="0">
                <a:solidFill>
                  <a:srgbClr val="17375E"/>
                </a:solidFill>
                <a:latin typeface="Gill Sans" panose="020B0604020202020204" charset="0"/>
              </a:rPr>
              <a:t>Ne posez pas de questions à propos du salaire ou des horaires !</a:t>
            </a:r>
          </a:p>
          <a:p>
            <a:pPr marL="0" marR="0" lvl="0" indent="0" algn="just" rtl="0">
              <a:lnSpc>
                <a:spcPts val="2000"/>
              </a:lnSpc>
              <a:spcBef>
                <a:spcPts val="1200"/>
              </a:spcBef>
              <a:spcAft>
                <a:spcPts val="1200"/>
              </a:spcAft>
              <a:buSzPct val="25000"/>
              <a:buNone/>
            </a:pPr>
            <a:r>
              <a:rPr lang="fr-FR" sz="2000" b="1" dirty="0" smtClean="0">
                <a:solidFill>
                  <a:srgbClr val="17375E"/>
                </a:solidFill>
                <a:latin typeface="Gill Sans" panose="020B0604020202020204" charset="0"/>
              </a:rPr>
              <a:t>Rem</a:t>
            </a:r>
            <a:r>
              <a:rPr lang="fr-FR" sz="2000" b="1" dirty="0" smtClean="0">
                <a:solidFill>
                  <a:srgbClr val="17375E"/>
                </a:solidFill>
                <a:latin typeface="Gill Sans" panose="020B0604020202020204" charset="0"/>
              </a:rPr>
              <a:t>erciez </a:t>
            </a:r>
            <a:r>
              <a:rPr lang="fr-FR" sz="2000" b="1" dirty="0">
                <a:solidFill>
                  <a:srgbClr val="17375E"/>
                </a:solidFill>
                <a:latin typeface="Gill Sans" panose="020B0604020202020204" charset="0"/>
              </a:rPr>
              <a:t>votre recruteur !</a:t>
            </a:r>
          </a:p>
        </p:txBody>
      </p:sp>
      <p:sp>
        <p:nvSpPr>
          <p:cNvPr id="183" name="Shape 183"/>
          <p:cNvSpPr txBox="1"/>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l" rtl="0">
              <a:spcBef>
                <a:spcPts val="0"/>
              </a:spcBef>
              <a:buClr>
                <a:srgbClr val="C00000"/>
              </a:buClr>
              <a:buSzPct val="25000"/>
              <a:buFont typeface="Cabin"/>
              <a:buNone/>
            </a:pPr>
            <a:r>
              <a:rPr lang="fr-FR" sz="1800" b="1" cap="none" smtClean="0">
                <a:solidFill>
                  <a:srgbClr val="C2113A"/>
                </a:solidFill>
                <a:latin typeface="Cabin"/>
                <a:ea typeface="Cabin"/>
                <a:cs typeface="Cabin"/>
                <a:sym typeface="Cabin"/>
              </a:rPr>
              <a:t>A LA FIN DE L’ENTRETIEN</a:t>
            </a:r>
            <a:endParaRPr lang="fr-FR" sz="1800" b="1" cap="none">
              <a:solidFill>
                <a:srgbClr val="C2113A"/>
              </a:solidFill>
              <a:latin typeface="Cabin"/>
              <a:ea typeface="Cabin"/>
              <a:cs typeface="Cabin"/>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A5D674DD-BA85-47FA-99A6-0337E8676D96}" type="slidenum">
              <a:rPr lang="fr-FR" sz="1200" smtClean="0">
                <a:latin typeface="Gill Sans" panose="020B0604020202020204" charset="0"/>
              </a:rPr>
              <a:pPr algn="ctr"/>
              <a:t>19</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p:nvPr/>
        </p:nvSpPr>
        <p:spPr>
          <a:xfrm>
            <a:off x="311150" y="958850"/>
            <a:ext cx="2616200" cy="720724"/>
          </a:xfrm>
          <a:prstGeom prst="roundRect">
            <a:avLst>
              <a:gd name="adj" fmla="val 16667"/>
            </a:avLst>
          </a:prstGeom>
          <a:solidFill>
            <a:srgbClr val="C0504D"/>
          </a:solidFill>
          <a:ln>
            <a:noFill/>
          </a:ln>
        </p:spPr>
        <p:txBody>
          <a:bodyPr lIns="91425" tIns="45700" rIns="91425" bIns="45700" anchor="ctr" anchorCtr="0">
            <a:noAutofit/>
          </a:bodyPr>
          <a:lstStyle/>
          <a:p>
            <a:pPr marL="0" marR="0" lvl="0" indent="0" algn="ctr" rtl="0">
              <a:spcBef>
                <a:spcPts val="0"/>
              </a:spcBef>
              <a:buSzPct val="25000"/>
              <a:buNone/>
            </a:pPr>
            <a:r>
              <a:rPr lang="fr-FR" sz="1600" b="0" i="0" u="none" strike="noStrike" cap="none">
                <a:solidFill>
                  <a:srgbClr val="FFFFFF"/>
                </a:solidFill>
                <a:latin typeface="Arial"/>
                <a:ea typeface="Arial"/>
                <a:cs typeface="Arial"/>
                <a:sym typeface="Arial"/>
              </a:rPr>
              <a:t>ENGAGEMENT</a:t>
            </a:r>
          </a:p>
        </p:txBody>
      </p:sp>
      <p:sp>
        <p:nvSpPr>
          <p:cNvPr id="39" name="Shape 39"/>
          <p:cNvSpPr/>
          <p:nvPr/>
        </p:nvSpPr>
        <p:spPr>
          <a:xfrm>
            <a:off x="311150" y="1987550"/>
            <a:ext cx="2616200" cy="720724"/>
          </a:xfrm>
          <a:prstGeom prst="roundRect">
            <a:avLst>
              <a:gd name="adj" fmla="val 16667"/>
            </a:avLst>
          </a:prstGeom>
          <a:solidFill>
            <a:srgbClr val="833E90"/>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fr-FR" sz="1600" b="0" i="0" u="none" strike="noStrike" cap="none">
                <a:solidFill>
                  <a:srgbClr val="FFFFFF"/>
                </a:solidFill>
                <a:latin typeface="Arial"/>
                <a:ea typeface="Arial"/>
                <a:cs typeface="Arial"/>
                <a:sym typeface="Arial"/>
              </a:rPr>
              <a:t>RESPECT</a:t>
            </a:r>
          </a:p>
        </p:txBody>
      </p:sp>
      <p:sp>
        <p:nvSpPr>
          <p:cNvPr id="40" name="Shape 40"/>
          <p:cNvSpPr/>
          <p:nvPr/>
        </p:nvSpPr>
        <p:spPr>
          <a:xfrm>
            <a:off x="311150" y="3016250"/>
            <a:ext cx="2616200" cy="720724"/>
          </a:xfrm>
          <a:prstGeom prst="roundRect">
            <a:avLst>
              <a:gd name="adj" fmla="val 16667"/>
            </a:avLst>
          </a:prstGeom>
          <a:solidFill>
            <a:srgbClr val="1DB8D1"/>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fr-FR" sz="1600" b="0" i="0" u="none" strike="noStrike" cap="none">
                <a:solidFill>
                  <a:srgbClr val="FFFFFF"/>
                </a:solidFill>
                <a:latin typeface="Arial"/>
                <a:ea typeface="Arial"/>
                <a:cs typeface="Arial"/>
                <a:sym typeface="Arial"/>
              </a:rPr>
              <a:t>COMMUNICATION POSITIVE</a:t>
            </a:r>
          </a:p>
        </p:txBody>
      </p:sp>
      <p:sp>
        <p:nvSpPr>
          <p:cNvPr id="41" name="Shape 41"/>
          <p:cNvSpPr/>
          <p:nvPr/>
        </p:nvSpPr>
        <p:spPr>
          <a:xfrm>
            <a:off x="311150" y="4044950"/>
            <a:ext cx="2616200" cy="720724"/>
          </a:xfrm>
          <a:prstGeom prst="roundRect">
            <a:avLst>
              <a:gd name="adj" fmla="val 16667"/>
            </a:avLst>
          </a:prstGeom>
          <a:solidFill>
            <a:srgbClr val="FC8A0E"/>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fr-FR" sz="1600" b="0" i="0" u="none" strike="noStrike" cap="none" dirty="0" smtClean="0">
                <a:solidFill>
                  <a:srgbClr val="FFFFFF"/>
                </a:solidFill>
                <a:latin typeface="Arial"/>
                <a:ea typeface="Arial"/>
                <a:cs typeface="Arial"/>
                <a:sym typeface="Arial"/>
              </a:rPr>
              <a:t>PROFESSIONNALISME</a:t>
            </a:r>
            <a:endParaRPr lang="fr-FR" sz="1600" b="0" i="0" u="none" strike="noStrike" cap="none" dirty="0">
              <a:solidFill>
                <a:srgbClr val="FFFFFF"/>
              </a:solidFill>
              <a:latin typeface="Arial"/>
              <a:ea typeface="Arial"/>
              <a:cs typeface="Arial"/>
              <a:sym typeface="Arial"/>
            </a:endParaRPr>
          </a:p>
        </p:txBody>
      </p:sp>
      <p:sp>
        <p:nvSpPr>
          <p:cNvPr id="42" name="Shape 42"/>
          <p:cNvSpPr/>
          <p:nvPr/>
        </p:nvSpPr>
        <p:spPr>
          <a:xfrm>
            <a:off x="3233738" y="958850"/>
            <a:ext cx="5489574" cy="720724"/>
          </a:xfrm>
          <a:prstGeom prst="roundRect">
            <a:avLst>
              <a:gd name="adj" fmla="val 16667"/>
            </a:avLst>
          </a:prstGeom>
          <a:noFill/>
          <a:ln w="9525" cap="flat" cmpd="sng">
            <a:solidFill>
              <a:srgbClr val="C0504D"/>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fr-FR" sz="1600" b="0" i="0" u="none" strike="noStrike" cap="none">
                <a:solidFill>
                  <a:srgbClr val="002A6C"/>
                </a:solidFill>
                <a:latin typeface="Arial"/>
                <a:ea typeface="Arial"/>
                <a:cs typeface="Arial"/>
                <a:sym typeface="Arial"/>
              </a:rPr>
              <a:t>S’engager activement dans toutes les activités et discussions </a:t>
            </a:r>
          </a:p>
        </p:txBody>
      </p:sp>
      <p:sp>
        <p:nvSpPr>
          <p:cNvPr id="43" name="Shape 43"/>
          <p:cNvSpPr/>
          <p:nvPr/>
        </p:nvSpPr>
        <p:spPr>
          <a:xfrm>
            <a:off x="3248025" y="1989138"/>
            <a:ext cx="5487988" cy="720724"/>
          </a:xfrm>
          <a:prstGeom prst="roundRect">
            <a:avLst>
              <a:gd name="adj" fmla="val 16667"/>
            </a:avLst>
          </a:prstGeom>
          <a:noFill/>
          <a:ln w="9525" cap="flat" cmpd="sng">
            <a:solidFill>
              <a:srgbClr val="833E90"/>
            </a:solidFill>
            <a:prstDash val="solid"/>
            <a:round/>
            <a:headEnd type="none" w="med" len="med"/>
            <a:tailEnd type="none" w="med" len="med"/>
          </a:ln>
        </p:spPr>
        <p:txBody>
          <a:bodyPr lIns="91425" tIns="45700" rIns="91425" bIns="45700" anchor="ctr" anchorCtr="0">
            <a:noAutofit/>
          </a:bodyPr>
          <a:lstStyle/>
          <a:p>
            <a:pPr marL="171450" marR="0" lvl="0" indent="-171450" algn="l" rtl="0">
              <a:spcBef>
                <a:spcPts val="0"/>
              </a:spcBef>
              <a:spcAft>
                <a:spcPts val="0"/>
              </a:spcAft>
              <a:buClr>
                <a:srgbClr val="002A6C"/>
              </a:buClr>
              <a:buSzPct val="100000"/>
              <a:buFont typeface="Arial"/>
              <a:buChar char="-"/>
            </a:pPr>
            <a:r>
              <a:rPr lang="fr-FR" sz="1600" b="0" i="0" u="none" strike="noStrike" cap="none">
                <a:solidFill>
                  <a:srgbClr val="002A6C"/>
                </a:solidFill>
                <a:latin typeface="Arial"/>
                <a:ea typeface="Arial"/>
                <a:cs typeface="Arial"/>
                <a:sym typeface="Arial"/>
              </a:rPr>
              <a:t>Se respecter soi-même et respecter les autres</a:t>
            </a:r>
            <a:r>
              <a:rPr lang="fr-FR" sz="1600" b="0" i="0" u="none" strike="noStrike" cap="none" smtClean="0">
                <a:solidFill>
                  <a:srgbClr val="002A6C"/>
                </a:solidFill>
                <a:latin typeface="Arial"/>
                <a:ea typeface="Arial"/>
                <a:cs typeface="Arial"/>
                <a:sym typeface="Arial"/>
              </a:rPr>
              <a:t>.</a:t>
            </a:r>
            <a:endParaRPr lang="fr-FR" sz="1600" b="0" i="0" u="none" strike="noStrike" cap="none">
              <a:solidFill>
                <a:srgbClr val="002A6C"/>
              </a:solidFill>
              <a:latin typeface="Arial"/>
              <a:ea typeface="Arial"/>
              <a:cs typeface="Arial"/>
              <a:sym typeface="Arial"/>
            </a:endParaRPr>
          </a:p>
          <a:p>
            <a:pPr marL="171450" marR="0" lvl="0" indent="-171450" algn="l" rtl="0">
              <a:spcBef>
                <a:spcPts val="0"/>
              </a:spcBef>
              <a:spcAft>
                <a:spcPts val="0"/>
              </a:spcAft>
              <a:buClr>
                <a:srgbClr val="002A6C"/>
              </a:buClr>
              <a:buSzPct val="100000"/>
              <a:buFont typeface="Arial"/>
              <a:buChar char="-"/>
            </a:pPr>
            <a:r>
              <a:rPr lang="fr-FR" sz="1600" b="0" i="0" u="none" strike="noStrike" cap="none">
                <a:solidFill>
                  <a:srgbClr val="002A6C"/>
                </a:solidFill>
                <a:latin typeface="Arial"/>
                <a:ea typeface="Arial"/>
                <a:cs typeface="Arial"/>
                <a:sym typeface="Arial"/>
              </a:rPr>
              <a:t>Etre attentif aux feedbacks des autres</a:t>
            </a:r>
          </a:p>
        </p:txBody>
      </p:sp>
      <p:sp>
        <p:nvSpPr>
          <p:cNvPr id="44" name="Shape 44"/>
          <p:cNvSpPr/>
          <p:nvPr/>
        </p:nvSpPr>
        <p:spPr>
          <a:xfrm>
            <a:off x="3248025" y="3016250"/>
            <a:ext cx="5487988" cy="720724"/>
          </a:xfrm>
          <a:prstGeom prst="roundRect">
            <a:avLst>
              <a:gd name="adj" fmla="val 16667"/>
            </a:avLst>
          </a:prstGeom>
          <a:noFill/>
          <a:ln w="9525" cap="flat" cmpd="sng">
            <a:solidFill>
              <a:srgbClr val="1DB8D1"/>
            </a:solidFill>
            <a:prstDash val="solid"/>
            <a:round/>
            <a:headEnd type="none" w="med" len="med"/>
            <a:tailEnd type="none" w="med" len="med"/>
          </a:ln>
        </p:spPr>
        <p:txBody>
          <a:bodyPr lIns="91425" tIns="45700" rIns="91425" bIns="45700" anchor="ctr" anchorCtr="0">
            <a:noAutofit/>
          </a:bodyPr>
          <a:lstStyle/>
          <a:p>
            <a:pPr marL="171450" marR="0" lvl="0" indent="-171450" algn="l" rtl="0">
              <a:spcBef>
                <a:spcPts val="0"/>
              </a:spcBef>
              <a:spcAft>
                <a:spcPts val="0"/>
              </a:spcAft>
              <a:buClr>
                <a:srgbClr val="002A6C"/>
              </a:buClr>
              <a:buSzPct val="100000"/>
              <a:buFont typeface="Arial"/>
              <a:buChar char="-"/>
            </a:pPr>
            <a:r>
              <a:rPr lang="fr-FR" sz="1600" b="0" i="0" u="none" strike="noStrike" cap="none" smtClean="0">
                <a:solidFill>
                  <a:srgbClr val="002A6C"/>
                </a:solidFill>
                <a:latin typeface="Arial"/>
                <a:ea typeface="Arial"/>
                <a:cs typeface="Arial"/>
                <a:sym typeface="Arial"/>
              </a:rPr>
              <a:t>Ecouter les autres et éviter les jugements de valeurs.</a:t>
            </a:r>
          </a:p>
          <a:p>
            <a:pPr marL="171450" marR="0" lvl="0" indent="-171450" algn="l" rtl="0">
              <a:spcBef>
                <a:spcPts val="0"/>
              </a:spcBef>
              <a:spcAft>
                <a:spcPts val="0"/>
              </a:spcAft>
              <a:buClr>
                <a:srgbClr val="002A6C"/>
              </a:buClr>
              <a:buSzPct val="100000"/>
              <a:buFont typeface="Arial"/>
              <a:buChar char="-"/>
            </a:pPr>
            <a:r>
              <a:rPr lang="fr-FR" sz="1600" b="0" i="0" u="none" strike="noStrike" cap="none" smtClean="0">
                <a:solidFill>
                  <a:srgbClr val="002A6C"/>
                </a:solidFill>
                <a:latin typeface="Arial"/>
                <a:ea typeface="Arial"/>
                <a:cs typeface="Arial"/>
                <a:sym typeface="Arial"/>
              </a:rPr>
              <a:t>Participer et prendre la parole..</a:t>
            </a:r>
            <a:endParaRPr lang="fr-FR" sz="1600" b="0" i="0" u="none" strike="noStrike" cap="none">
              <a:solidFill>
                <a:srgbClr val="002A6C"/>
              </a:solidFill>
              <a:latin typeface="Arial"/>
              <a:ea typeface="Arial"/>
              <a:cs typeface="Arial"/>
              <a:sym typeface="Arial"/>
            </a:endParaRPr>
          </a:p>
        </p:txBody>
      </p:sp>
      <p:sp>
        <p:nvSpPr>
          <p:cNvPr id="45" name="Shape 45"/>
          <p:cNvSpPr/>
          <p:nvPr/>
        </p:nvSpPr>
        <p:spPr>
          <a:xfrm>
            <a:off x="3248025" y="4044950"/>
            <a:ext cx="5487988" cy="720724"/>
          </a:xfrm>
          <a:prstGeom prst="roundRect">
            <a:avLst>
              <a:gd name="adj" fmla="val 16667"/>
            </a:avLst>
          </a:prstGeom>
          <a:noFill/>
          <a:ln w="9525" cap="flat" cmpd="sng">
            <a:solidFill>
              <a:srgbClr val="FC8A0E"/>
            </a:solidFill>
            <a:prstDash val="solid"/>
            <a:round/>
            <a:headEnd type="none" w="med" len="med"/>
            <a:tailEnd type="none" w="med" len="med"/>
          </a:ln>
        </p:spPr>
        <p:txBody>
          <a:bodyPr lIns="91425" tIns="45700" rIns="91425" bIns="45700" anchor="ctr" anchorCtr="0">
            <a:noAutofit/>
          </a:bodyPr>
          <a:lstStyle/>
          <a:p>
            <a:pPr marL="171450" marR="0" lvl="0" indent="-171450" algn="l" rtl="0">
              <a:spcBef>
                <a:spcPts val="0"/>
              </a:spcBef>
              <a:buClr>
                <a:srgbClr val="002A6C"/>
              </a:buClr>
              <a:buSzPct val="100000"/>
              <a:buFont typeface="Arial"/>
              <a:buChar char="-"/>
            </a:pPr>
            <a:r>
              <a:rPr lang="fr-FR" sz="1600" b="0" i="0" u="none" strike="noStrike" cap="none">
                <a:solidFill>
                  <a:srgbClr val="002A6C"/>
                </a:solidFill>
                <a:latin typeface="Arial"/>
                <a:ea typeface="Arial"/>
                <a:cs typeface="Arial"/>
                <a:sym typeface="Arial"/>
              </a:rPr>
              <a:t>Se comporter comme si vous étiez au travail</a:t>
            </a:r>
            <a:r>
              <a:rPr lang="fr-FR" sz="1600" b="0" i="0" u="none" strike="noStrike" cap="none" smtClean="0">
                <a:solidFill>
                  <a:srgbClr val="002A6C"/>
                </a:solidFill>
                <a:latin typeface="Arial"/>
                <a:ea typeface="Arial"/>
                <a:cs typeface="Arial"/>
                <a:sym typeface="Arial"/>
              </a:rPr>
              <a:t>.</a:t>
            </a:r>
            <a:endParaRPr lang="fr-FR" sz="1600" b="0" i="0" u="none" strike="noStrike" cap="none">
              <a:solidFill>
                <a:srgbClr val="002A6C"/>
              </a:solidFill>
              <a:latin typeface="Arial"/>
              <a:ea typeface="Arial"/>
              <a:cs typeface="Arial"/>
              <a:sym typeface="Arial"/>
            </a:endParaRPr>
          </a:p>
          <a:p>
            <a:pPr marL="171450" marR="0" lvl="0" indent="-171450" algn="l" rtl="0">
              <a:spcBef>
                <a:spcPts val="0"/>
              </a:spcBef>
              <a:buClr>
                <a:srgbClr val="002A6C"/>
              </a:buClr>
              <a:buSzPct val="100000"/>
              <a:buFont typeface="Arial"/>
              <a:buChar char="-"/>
            </a:pPr>
            <a:r>
              <a:rPr lang="fr-FR" sz="1600" b="0" i="0" u="none" strike="noStrike" cap="none">
                <a:solidFill>
                  <a:srgbClr val="002A6C"/>
                </a:solidFill>
                <a:latin typeface="Arial"/>
                <a:ea typeface="Arial"/>
                <a:cs typeface="Arial"/>
                <a:sym typeface="Arial"/>
              </a:rPr>
              <a:t>Etre à l’heure et éteindre votre téléphone portable.</a:t>
            </a:r>
          </a:p>
        </p:txBody>
      </p:sp>
      <p:sp>
        <p:nvSpPr>
          <p:cNvPr id="46" name="Shape 46"/>
          <p:cNvSpPr txBox="1"/>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800" b="1" i="0" u="none" strike="noStrike" cap="none" smtClean="0">
                <a:solidFill>
                  <a:srgbClr val="C2113A"/>
                </a:solidFill>
                <a:latin typeface="Arial"/>
                <a:ea typeface="Arial"/>
                <a:cs typeface="Arial"/>
                <a:sym typeface="Arial"/>
              </a:rPr>
              <a:t>RÈGLES DE FONCTIONNEMENT PENDANT LA FORMATION</a:t>
            </a:r>
            <a:endParaRPr lang="fr-FR" sz="1800" b="1" i="0" u="none" strike="noStrike" cap="none">
              <a:solidFill>
                <a:srgbClr val="C2113A"/>
              </a:solidFill>
              <a:latin typeface="Arial"/>
              <a:ea typeface="Arial"/>
              <a:cs typeface="Arial"/>
              <a:sym typeface="Arial"/>
            </a:endParaRPr>
          </a:p>
        </p:txBody>
      </p:sp>
      <p:sp>
        <p:nvSpPr>
          <p:cNvPr id="47" name="Shape 47"/>
          <p:cNvSpPr/>
          <p:nvPr/>
        </p:nvSpPr>
        <p:spPr>
          <a:xfrm>
            <a:off x="323850" y="5100637"/>
            <a:ext cx="2616200" cy="719136"/>
          </a:xfrm>
          <a:prstGeom prst="roundRect">
            <a:avLst>
              <a:gd name="adj" fmla="val 16667"/>
            </a:avLst>
          </a:prstGeom>
          <a:solidFill>
            <a:srgbClr val="C0504D"/>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fr-FR" sz="1600" b="0" i="0" u="none" strike="noStrike" cap="none">
                <a:solidFill>
                  <a:srgbClr val="FFFFFF"/>
                </a:solidFill>
                <a:latin typeface="Arial"/>
                <a:ea typeface="Arial"/>
                <a:cs typeface="Arial"/>
                <a:sym typeface="Arial"/>
              </a:rPr>
              <a:t>APPRENTISSAGE</a:t>
            </a:r>
          </a:p>
        </p:txBody>
      </p:sp>
      <p:sp>
        <p:nvSpPr>
          <p:cNvPr id="48" name="Shape 48"/>
          <p:cNvSpPr/>
          <p:nvPr/>
        </p:nvSpPr>
        <p:spPr>
          <a:xfrm>
            <a:off x="3246438" y="5100637"/>
            <a:ext cx="5489574" cy="719136"/>
          </a:xfrm>
          <a:prstGeom prst="roundRect">
            <a:avLst>
              <a:gd name="adj" fmla="val 16667"/>
            </a:avLst>
          </a:prstGeom>
          <a:noFill/>
          <a:ln w="9525" cap="flat" cmpd="sng">
            <a:solidFill>
              <a:srgbClr val="C0504D"/>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fr-FR" sz="1600" b="0" i="0" u="none" strike="noStrike" cap="none">
                <a:solidFill>
                  <a:srgbClr val="002A6C"/>
                </a:solidFill>
                <a:latin typeface="Arial"/>
                <a:ea typeface="Arial"/>
                <a:cs typeface="Arial"/>
                <a:sym typeface="Arial"/>
              </a:rPr>
              <a:t>Apprendre et poser des questions pour clarifier votre compréhension.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8CE8C1F3-FBDF-4DFA-875C-09A871FD8E7E}" type="slidenum">
              <a:rPr lang="fr-FR" sz="1200" smtClean="0">
                <a:latin typeface="Gill Sans" panose="020B0604020202020204" charset="0"/>
              </a:rPr>
              <a:pPr algn="ctr"/>
              <a:t>2</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C2113A"/>
              </a:buClr>
              <a:buSzPct val="25000"/>
              <a:buFont typeface="Cabin"/>
              <a:buNone/>
            </a:pPr>
            <a:r>
              <a:rPr lang="fr-FR" sz="1800" b="1" smtClean="0">
                <a:solidFill>
                  <a:srgbClr val="C2113A"/>
                </a:solidFill>
                <a:latin typeface="Cabin"/>
                <a:ea typeface="Cabin"/>
                <a:cs typeface="Cabin"/>
                <a:sym typeface="Cabin"/>
              </a:rPr>
              <a:t>APRÈS L’ENTRETIEN</a:t>
            </a:r>
            <a:endParaRPr lang="fr-FR" sz="1800" b="1" cap="none">
              <a:solidFill>
                <a:srgbClr val="C2113A"/>
              </a:solidFill>
              <a:latin typeface="Cabin"/>
              <a:ea typeface="Cabin"/>
              <a:cs typeface="Cabin"/>
              <a:sym typeface="Cabin"/>
            </a:endParaRPr>
          </a:p>
        </p:txBody>
      </p:sp>
      <p:sp>
        <p:nvSpPr>
          <p:cNvPr id="190" name="Shape 190"/>
          <p:cNvSpPr txBox="1"/>
          <p:nvPr/>
        </p:nvSpPr>
        <p:spPr>
          <a:xfrm>
            <a:off x="304225" y="958849"/>
            <a:ext cx="8534400" cy="4673600"/>
          </a:xfrm>
          <a:prstGeom prst="rect">
            <a:avLst/>
          </a:prstGeom>
          <a:solidFill>
            <a:srgbClr val="FFFFFF"/>
          </a:solidFill>
          <a:ln>
            <a:noFill/>
          </a:ln>
        </p:spPr>
        <p:txBody>
          <a:bodyPr lIns="0" tIns="0" rIns="0" bIns="0" anchor="t" anchorCtr="0">
            <a:noAutofit/>
          </a:bodyPr>
          <a:lstStyle/>
          <a:p>
            <a:pPr marR="0" lvl="0" algn="just" rtl="0">
              <a:lnSpc>
                <a:spcPts val="2000"/>
              </a:lnSpc>
              <a:spcBef>
                <a:spcPts val="1200"/>
              </a:spcBef>
              <a:spcAft>
                <a:spcPts val="1200"/>
              </a:spcAft>
              <a:buClr>
                <a:schemeClr val="dk1"/>
              </a:buClr>
              <a:buSzPct val="100000"/>
            </a:pPr>
            <a:r>
              <a:rPr lang="fr-FR" sz="2000" dirty="0">
                <a:solidFill>
                  <a:srgbClr val="17375E"/>
                </a:solidFill>
                <a:latin typeface="Gill Sans" panose="020B0604020202020204" charset="0"/>
              </a:rPr>
              <a:t>Envoyez un email de remerciement dans les 24 heures suivant l’entretien.</a:t>
            </a:r>
          </a:p>
          <a:p>
            <a:pPr marR="0" lvl="0" algn="just" rtl="0">
              <a:lnSpc>
                <a:spcPts val="2000"/>
              </a:lnSpc>
              <a:spcBef>
                <a:spcPts val="1200"/>
              </a:spcBef>
              <a:spcAft>
                <a:spcPts val="1200"/>
              </a:spcAft>
              <a:buClr>
                <a:schemeClr val="dk1"/>
              </a:buClr>
              <a:buSzPct val="100000"/>
            </a:pPr>
            <a:r>
              <a:rPr lang="fr-FR" sz="2000" dirty="0">
                <a:solidFill>
                  <a:srgbClr val="17375E"/>
                </a:solidFill>
                <a:latin typeface="Gill Sans" panose="020B0604020202020204" charset="0"/>
              </a:rPr>
              <a:t>Insistez sur votre intérêt pour ce poste (qu’avez-vous appris pendant l’entretien qui vous a rendu encore plus intéressé par ce poste ?).</a:t>
            </a:r>
          </a:p>
        </p:txBody>
      </p:sp>
      <p:pic>
        <p:nvPicPr>
          <p:cNvPr id="191" name="Shape 191" descr="http://software.guisho.com/wp-content/uploads/2010/02/email-300x299.jpg"/>
          <p:cNvPicPr preferRelativeResize="0"/>
          <p:nvPr/>
        </p:nvPicPr>
        <p:blipFill rotWithShape="1">
          <a:blip r:embed="rId3">
            <a:alphaModFix/>
          </a:blip>
          <a:srcRect/>
          <a:stretch/>
        </p:blipFill>
        <p:spPr>
          <a:xfrm>
            <a:off x="6413500" y="3684436"/>
            <a:ext cx="2120900" cy="2113115"/>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EBC4A15B-8A4F-4DAA-A7DE-C09921408413}" type="slidenum">
              <a:rPr lang="fr-FR" sz="1200" smtClean="0">
                <a:latin typeface="Gill Sans" panose="020B0604020202020204" charset="0"/>
              </a:rPr>
              <a:pPr algn="ctr"/>
              <a:t>20</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107504" y="1556791"/>
            <a:ext cx="8928992" cy="914400"/>
          </a:xfrm>
          <a:prstGeom prst="rect">
            <a:avLst/>
          </a:prstGeom>
          <a:noFill/>
          <a:ln>
            <a:noFill/>
          </a:ln>
        </p:spPr>
        <p:txBody>
          <a:bodyPr lIns="0" tIns="0" rIns="0" bIns="0" anchor="t" anchorCtr="0">
            <a:noAutofit/>
          </a:bodyPr>
          <a:lstStyle/>
          <a:p>
            <a:pPr marL="0" marR="0" lvl="0" indent="0" algn="ctr" rtl="0">
              <a:lnSpc>
                <a:spcPts val="2000"/>
              </a:lnSpc>
              <a:spcBef>
                <a:spcPts val="1200"/>
              </a:spcBef>
              <a:spcAft>
                <a:spcPts val="1200"/>
              </a:spcAft>
              <a:buSzPct val="25000"/>
              <a:buNone/>
            </a:pPr>
            <a:r>
              <a:rPr lang="fr-FR" sz="2000" dirty="0" smtClean="0">
                <a:solidFill>
                  <a:schemeClr val="bg1"/>
                </a:solidFill>
                <a:latin typeface="Gill Sans" panose="020B0604020202020204" charset="0"/>
                <a:ea typeface="Arial"/>
                <a:cs typeface="Arial"/>
                <a:sym typeface="Arial"/>
              </a:rPr>
              <a:t>MISE EN PRATIQUE</a:t>
            </a:r>
            <a:endParaRPr lang="fr-FR" sz="2000" dirty="0">
              <a:solidFill>
                <a:schemeClr val="bg1"/>
              </a:solidFill>
              <a:latin typeface="Gill Sans" panose="020B0604020202020204" charset="0"/>
              <a:ea typeface="Arial"/>
              <a:cs typeface="Arial"/>
              <a:sym typeface="Arial"/>
            </a:endParaRPr>
          </a:p>
        </p:txBody>
      </p:sp>
      <p:pic>
        <p:nvPicPr>
          <p:cNvPr id="197" name="Shape 197"/>
          <p:cNvPicPr preferRelativeResize="0"/>
          <p:nvPr/>
        </p:nvPicPr>
        <p:blipFill rotWithShape="1">
          <a:blip r:embed="rId3">
            <a:alphaModFix/>
          </a:blip>
          <a:srcRect/>
          <a:stretch/>
        </p:blipFill>
        <p:spPr>
          <a:xfrm>
            <a:off x="4608003" y="2494606"/>
            <a:ext cx="3420380" cy="2276108"/>
          </a:xfrm>
          <a:prstGeom prst="rect">
            <a:avLst/>
          </a:prstGeom>
          <a:noFill/>
          <a:ln>
            <a:noFill/>
          </a:ln>
        </p:spPr>
      </p:pic>
      <p:pic>
        <p:nvPicPr>
          <p:cNvPr id="198" name="Shape 198"/>
          <p:cNvPicPr preferRelativeResize="0"/>
          <p:nvPr/>
        </p:nvPicPr>
        <p:blipFill rotWithShape="1">
          <a:blip r:embed="rId4">
            <a:alphaModFix/>
          </a:blip>
          <a:srcRect/>
          <a:stretch/>
        </p:blipFill>
        <p:spPr>
          <a:xfrm>
            <a:off x="251519" y="4426089"/>
            <a:ext cx="3528391" cy="2268252"/>
          </a:xfrm>
          <a:prstGeom prst="rect">
            <a:avLst/>
          </a:prstGeom>
          <a:noFill/>
          <a:ln>
            <a:noFill/>
          </a:ln>
        </p:spPr>
      </p:pic>
      <p:sp>
        <p:nvSpPr>
          <p:cNvPr id="199" name="Shape 199"/>
          <p:cNvSpPr txBox="1"/>
          <p:nvPr/>
        </p:nvSpPr>
        <p:spPr>
          <a:xfrm>
            <a:off x="107504" y="2734766"/>
            <a:ext cx="4248472" cy="648071"/>
          </a:xfrm>
          <a:prstGeom prst="rect">
            <a:avLst/>
          </a:prstGeom>
          <a:noFill/>
          <a:ln>
            <a:noFill/>
          </a:ln>
        </p:spPr>
        <p:txBody>
          <a:bodyPr lIns="0" tIns="0" rIns="0" bIns="0" anchor="t" anchorCtr="0">
            <a:noAutofit/>
          </a:bodyPr>
          <a:lstStyle/>
          <a:p>
            <a:pPr marL="0" marR="0" lvl="0" indent="0" algn="just" rtl="0">
              <a:lnSpc>
                <a:spcPts val="2000"/>
              </a:lnSpc>
              <a:spcBef>
                <a:spcPts val="1200"/>
              </a:spcBef>
              <a:spcAft>
                <a:spcPts val="1200"/>
              </a:spcAft>
              <a:buSzPct val="25000"/>
              <a:buNone/>
            </a:pPr>
            <a:r>
              <a:rPr lang="fr-FR" sz="2000" dirty="0">
                <a:solidFill>
                  <a:schemeClr val="bg1"/>
                </a:solidFill>
                <a:latin typeface="Gill Sans" panose="020B0604020202020204" charset="0"/>
                <a:sym typeface="Arial"/>
              </a:rPr>
              <a:t>1- </a:t>
            </a:r>
            <a:r>
              <a:rPr lang="fr-FR" sz="2000" dirty="0" smtClean="0">
                <a:solidFill>
                  <a:schemeClr val="bg1"/>
                </a:solidFill>
                <a:latin typeface="Gill Sans" panose="020B0604020202020204" charset="0"/>
                <a:sym typeface="Arial"/>
              </a:rPr>
              <a:t>Exercez</a:t>
            </a:r>
            <a:r>
              <a:rPr lang="fr-FR" sz="2000" dirty="0" smtClean="0">
                <a:solidFill>
                  <a:schemeClr val="bg1"/>
                </a:solidFill>
                <a:latin typeface="Gill Sans" panose="020B0604020202020204" charset="0"/>
              </a:rPr>
              <a:t>-</a:t>
            </a:r>
            <a:r>
              <a:rPr lang="fr-FR" sz="2000" dirty="0" smtClean="0">
                <a:solidFill>
                  <a:schemeClr val="bg1"/>
                </a:solidFill>
                <a:latin typeface="Gill Sans" panose="020B0604020202020204" charset="0"/>
                <a:sym typeface="Arial"/>
              </a:rPr>
              <a:t>vous </a:t>
            </a:r>
            <a:r>
              <a:rPr lang="fr-FR" sz="2000" dirty="0">
                <a:solidFill>
                  <a:schemeClr val="bg1"/>
                </a:solidFill>
                <a:latin typeface="Gill Sans" panose="020B0604020202020204" charset="0"/>
                <a:sym typeface="Arial"/>
              </a:rPr>
              <a:t>en binômes, à tour de </a:t>
            </a:r>
            <a:r>
              <a:rPr lang="fr-FR" sz="2000" dirty="0" smtClean="0">
                <a:solidFill>
                  <a:schemeClr val="bg1"/>
                </a:solidFill>
                <a:latin typeface="Gill Sans" panose="020B0604020202020204" charset="0"/>
                <a:sym typeface="Arial"/>
              </a:rPr>
              <a:t>rôle, </a:t>
            </a:r>
            <a:r>
              <a:rPr lang="fr-FR" sz="2000" dirty="0">
                <a:solidFill>
                  <a:schemeClr val="bg1"/>
                </a:solidFill>
                <a:latin typeface="Gill Sans" panose="020B0604020202020204" charset="0"/>
                <a:sym typeface="Arial"/>
              </a:rPr>
              <a:t>joue</a:t>
            </a:r>
            <a:r>
              <a:rPr lang="fr-FR" sz="2000" dirty="0">
                <a:solidFill>
                  <a:schemeClr val="bg1"/>
                </a:solidFill>
                <a:latin typeface="Gill Sans" panose="020B0604020202020204" charset="0"/>
              </a:rPr>
              <a:t>z </a:t>
            </a:r>
            <a:r>
              <a:rPr lang="fr-FR" sz="2000" dirty="0">
                <a:solidFill>
                  <a:schemeClr val="bg1"/>
                </a:solidFill>
                <a:latin typeface="Gill Sans" panose="020B0604020202020204" charset="0"/>
                <a:sym typeface="Arial"/>
              </a:rPr>
              <a:t>le rôle du candidat et d</a:t>
            </a:r>
            <a:r>
              <a:rPr lang="fr-FR" sz="2000" dirty="0">
                <a:solidFill>
                  <a:schemeClr val="bg1"/>
                </a:solidFill>
                <a:latin typeface="Gill Sans" panose="020B0604020202020204" charset="0"/>
              </a:rPr>
              <a:t>u </a:t>
            </a:r>
            <a:r>
              <a:rPr lang="fr-FR" sz="2000" dirty="0" smtClean="0">
                <a:solidFill>
                  <a:schemeClr val="bg1"/>
                </a:solidFill>
                <a:latin typeface="Gill Sans" panose="020B0604020202020204" charset="0"/>
              </a:rPr>
              <a:t>recruteur </a:t>
            </a:r>
            <a:r>
              <a:rPr lang="fr-FR" sz="2000" dirty="0" smtClean="0">
                <a:solidFill>
                  <a:schemeClr val="bg1"/>
                </a:solidFill>
                <a:latin typeface="Gill Sans" panose="020B0604020202020204" charset="0"/>
                <a:sym typeface="Arial"/>
              </a:rPr>
              <a:t>(</a:t>
            </a:r>
            <a:r>
              <a:rPr lang="fr-FR" sz="2000" dirty="0">
                <a:solidFill>
                  <a:schemeClr val="bg1"/>
                </a:solidFill>
                <a:latin typeface="Gill Sans" panose="020B0604020202020204" charset="0"/>
                <a:sym typeface="Arial"/>
              </a:rPr>
              <a:t>10 min</a:t>
            </a:r>
            <a:r>
              <a:rPr lang="fr-FR" sz="2000" dirty="0">
                <a:solidFill>
                  <a:schemeClr val="bg1"/>
                </a:solidFill>
                <a:latin typeface="Gill Sans" panose="020B0604020202020204" charset="0"/>
              </a:rPr>
              <a:t> </a:t>
            </a:r>
            <a:r>
              <a:rPr lang="fr-FR" sz="2000" dirty="0">
                <a:solidFill>
                  <a:schemeClr val="bg1"/>
                </a:solidFill>
                <a:latin typeface="Gill Sans" panose="020B0604020202020204" charset="0"/>
                <a:sym typeface="Arial"/>
              </a:rPr>
              <a:t>pour chaque étudiant).</a:t>
            </a:r>
          </a:p>
        </p:txBody>
      </p:sp>
      <p:sp>
        <p:nvSpPr>
          <p:cNvPr id="200" name="Shape 200"/>
          <p:cNvSpPr txBox="1"/>
          <p:nvPr/>
        </p:nvSpPr>
        <p:spPr>
          <a:xfrm>
            <a:off x="3887417" y="5560214"/>
            <a:ext cx="5005064" cy="864095"/>
          </a:xfrm>
          <a:prstGeom prst="rect">
            <a:avLst/>
          </a:prstGeom>
          <a:noFill/>
          <a:ln>
            <a:noFill/>
          </a:ln>
        </p:spPr>
        <p:txBody>
          <a:bodyPr lIns="0" tIns="0" rIns="0" bIns="0" anchor="t" anchorCtr="0">
            <a:noAutofit/>
          </a:bodyPr>
          <a:lstStyle/>
          <a:p>
            <a:pPr marL="0" marR="0" lvl="0" indent="0" algn="just" rtl="0">
              <a:lnSpc>
                <a:spcPts val="2000"/>
              </a:lnSpc>
              <a:spcBef>
                <a:spcPts val="1200"/>
              </a:spcBef>
              <a:spcAft>
                <a:spcPts val="1200"/>
              </a:spcAft>
              <a:buSzPct val="25000"/>
              <a:buNone/>
            </a:pPr>
            <a:r>
              <a:rPr lang="fr-FR" sz="2000" dirty="0">
                <a:solidFill>
                  <a:schemeClr val="bg1"/>
                </a:solidFill>
                <a:latin typeface="Gill Sans" panose="020B0604020202020204" charset="0"/>
                <a:sym typeface="Arial"/>
              </a:rPr>
              <a:t>2- A tour de </a:t>
            </a:r>
            <a:r>
              <a:rPr lang="fr-FR" sz="2000" dirty="0" smtClean="0">
                <a:solidFill>
                  <a:schemeClr val="bg1"/>
                </a:solidFill>
                <a:latin typeface="Gill Sans" panose="020B0604020202020204" charset="0"/>
                <a:sym typeface="Arial"/>
              </a:rPr>
              <a:t>rôle, </a:t>
            </a:r>
            <a:r>
              <a:rPr lang="fr-FR" sz="2000" dirty="0">
                <a:solidFill>
                  <a:schemeClr val="bg1"/>
                </a:solidFill>
                <a:latin typeface="Gill Sans" panose="020B0604020202020204" charset="0"/>
                <a:sym typeface="Arial"/>
              </a:rPr>
              <a:t>répondez aux questions du jury pendant 5 min</a:t>
            </a:r>
            <a:r>
              <a:rPr lang="fr-FR" sz="2000" dirty="0">
                <a:solidFill>
                  <a:schemeClr val="bg1"/>
                </a:solidFill>
                <a:latin typeface="Gill Sans" panose="020B0604020202020204" charset="0"/>
              </a:rPr>
              <a:t>.</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4551E76D-C6F3-45DB-BC27-3F1F9769DE49}" type="slidenum">
              <a:rPr lang="fr-FR" sz="1200" smtClean="0">
                <a:latin typeface="Gill Sans" panose="020B0604020202020204" charset="0"/>
              </a:rPr>
              <a:pPr algn="ctr"/>
              <a:t>21</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304225" y="958850"/>
            <a:ext cx="8534400" cy="4673600"/>
          </a:xfrm>
          <a:prstGeom prst="rect">
            <a:avLst/>
          </a:prstGeom>
          <a:solidFill>
            <a:srgbClr val="FFFFFF"/>
          </a:solidFill>
          <a:ln>
            <a:noFill/>
          </a:ln>
        </p:spPr>
        <p:txBody>
          <a:bodyPr lIns="0" tIns="0" rIns="0" bIns="0" anchor="t" anchorCtr="0">
            <a:noAutofit/>
          </a:bodyPr>
          <a:lstStyle/>
          <a:p>
            <a:pPr marL="0" marR="0" lvl="0" indent="0" algn="just" rtl="0">
              <a:lnSpc>
                <a:spcPts val="2000"/>
              </a:lnSpc>
              <a:spcBef>
                <a:spcPts val="1200"/>
              </a:spcBef>
              <a:spcAft>
                <a:spcPts val="1200"/>
              </a:spcAft>
              <a:buClr>
                <a:srgbClr val="002060"/>
              </a:buClr>
              <a:buSzPct val="25000"/>
              <a:buFont typeface="Arial"/>
              <a:buNone/>
            </a:pPr>
            <a:r>
              <a:rPr lang="fr-FR" sz="2000" b="0" i="0" u="none" strike="noStrike" cap="none" dirty="0">
                <a:solidFill>
                  <a:srgbClr val="17375E"/>
                </a:solidFill>
                <a:latin typeface="Gill Sans" panose="020B0604020202020204" charset="0"/>
                <a:ea typeface="Arial"/>
                <a:cs typeface="Arial"/>
                <a:sym typeface="Arial"/>
              </a:rPr>
              <a:t>AUTO-EVALUEZ VOTRE PRESTATION </a:t>
            </a:r>
            <a:r>
              <a:rPr lang="fr-FR" sz="2000" b="0" i="0" u="none" strike="noStrike" cap="none" dirty="0" smtClean="0">
                <a:solidFill>
                  <a:srgbClr val="17375E"/>
                </a:solidFill>
                <a:latin typeface="Gill Sans" panose="020B0604020202020204" charset="0"/>
                <a:ea typeface="Arial"/>
                <a:cs typeface="Arial"/>
                <a:sym typeface="Arial"/>
              </a:rPr>
              <a:t>D’ENTRETIEN</a:t>
            </a:r>
            <a:endParaRPr sz="2000" b="0" i="0" u="none" strike="noStrike" cap="none" dirty="0">
              <a:solidFill>
                <a:srgbClr val="17375E"/>
              </a:solidFill>
              <a:latin typeface="Gill Sans" panose="020B0604020202020204" charset="0"/>
              <a:ea typeface="Arial"/>
              <a:cs typeface="Arial"/>
              <a:sym typeface="Arial"/>
            </a:endParaRPr>
          </a:p>
          <a:p>
            <a:pPr marL="342900" marR="0" lvl="0" indent="-3556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Arial"/>
                <a:cs typeface="Arial"/>
                <a:sym typeface="Arial"/>
              </a:rPr>
              <a:t>Est-ce que </a:t>
            </a:r>
            <a:r>
              <a:rPr lang="fr-FR" sz="2000" b="0" i="0" u="none" strike="noStrike" cap="none" dirty="0" smtClean="0">
                <a:solidFill>
                  <a:srgbClr val="17375E"/>
                </a:solidFill>
                <a:latin typeface="Gill Sans" panose="020B0604020202020204" charset="0"/>
                <a:ea typeface="Arial"/>
                <a:cs typeface="Arial"/>
                <a:sym typeface="Arial"/>
              </a:rPr>
              <a:t>j’étais bien </a:t>
            </a:r>
            <a:r>
              <a:rPr lang="fr-FR" sz="2000" b="0" i="0" u="none" strike="noStrike" cap="none" dirty="0">
                <a:solidFill>
                  <a:srgbClr val="17375E"/>
                </a:solidFill>
                <a:latin typeface="Gill Sans" panose="020B0604020202020204" charset="0"/>
                <a:ea typeface="Arial"/>
                <a:cs typeface="Arial"/>
                <a:sym typeface="Arial"/>
              </a:rPr>
              <a:t>préparé ?</a:t>
            </a:r>
          </a:p>
          <a:p>
            <a:pPr marL="342900" marR="0" lvl="0" indent="-3556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Arial"/>
                <a:cs typeface="Arial"/>
                <a:sym typeface="Arial"/>
              </a:rPr>
              <a:t>Est-ce que </a:t>
            </a:r>
            <a:r>
              <a:rPr lang="fr-FR" sz="2000" b="0" i="0" u="none" strike="noStrike" cap="none" dirty="0" smtClean="0">
                <a:solidFill>
                  <a:srgbClr val="17375E"/>
                </a:solidFill>
                <a:latin typeface="Gill Sans" panose="020B0604020202020204" charset="0"/>
                <a:ea typeface="Arial"/>
                <a:cs typeface="Arial"/>
                <a:sym typeface="Arial"/>
              </a:rPr>
              <a:t>j’étais bien </a:t>
            </a:r>
            <a:r>
              <a:rPr lang="fr-FR" sz="2000" b="0" i="0" u="none" strike="noStrike" cap="none" dirty="0">
                <a:solidFill>
                  <a:srgbClr val="17375E"/>
                </a:solidFill>
                <a:latin typeface="Gill Sans" panose="020B0604020202020204" charset="0"/>
                <a:ea typeface="Arial"/>
                <a:cs typeface="Arial"/>
                <a:sym typeface="Arial"/>
              </a:rPr>
              <a:t>informé sur l’entreprise ?</a:t>
            </a:r>
          </a:p>
          <a:p>
            <a:pPr marL="342900" marR="0" lvl="0" indent="-3556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Arial"/>
                <a:cs typeface="Arial"/>
                <a:sym typeface="Arial"/>
              </a:rPr>
              <a:t>Est-ce que j’ai répondu à toutes les questions ?</a:t>
            </a:r>
          </a:p>
          <a:p>
            <a:pPr marL="342900" marR="0" lvl="0" indent="-3556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Arial"/>
                <a:cs typeface="Arial"/>
                <a:sym typeface="Arial"/>
              </a:rPr>
              <a:t>Est-ce que j’ai mis en valeur mes compétences ?</a:t>
            </a:r>
          </a:p>
          <a:p>
            <a:pPr marL="342900" marR="0" lvl="0" indent="-3556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Arial"/>
                <a:cs typeface="Arial"/>
                <a:sym typeface="Arial"/>
              </a:rPr>
              <a:t>Est-ce que j’ai parlé des mes réalisations ?</a:t>
            </a:r>
          </a:p>
          <a:p>
            <a:pPr marL="342900" marR="0" lvl="0" indent="-3556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Arial"/>
                <a:cs typeface="Arial"/>
                <a:sym typeface="Arial"/>
              </a:rPr>
              <a:t>Est-ce que j’ai été convainquant ?</a:t>
            </a:r>
          </a:p>
          <a:p>
            <a:pPr marL="342900" marR="0" lvl="0" indent="-3556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Arial"/>
                <a:cs typeface="Arial"/>
                <a:sym typeface="Arial"/>
              </a:rPr>
              <a:t>Est-ce que j’ai posé des questions ?</a:t>
            </a:r>
          </a:p>
          <a:p>
            <a:pPr marL="342900" marR="0" lvl="0" indent="-355600" algn="just" rtl="0">
              <a:lnSpc>
                <a:spcPts val="2000"/>
              </a:lnSpc>
              <a:spcBef>
                <a:spcPts val="1200"/>
              </a:spcBef>
              <a:spcAft>
                <a:spcPts val="1200"/>
              </a:spcAft>
              <a:buClr>
                <a:srgbClr val="002060"/>
              </a:buClr>
              <a:buSzPct val="100000"/>
              <a:buFont typeface="Arial"/>
              <a:buChar char="•"/>
            </a:pPr>
            <a:r>
              <a:rPr lang="fr-FR" sz="2000" b="0" i="0" u="none" strike="noStrike" cap="none" dirty="0">
                <a:solidFill>
                  <a:srgbClr val="17375E"/>
                </a:solidFill>
                <a:latin typeface="Gill Sans" panose="020B0604020202020204" charset="0"/>
                <a:ea typeface="Arial"/>
                <a:cs typeface="Arial"/>
                <a:sym typeface="Arial"/>
              </a:rPr>
              <a:t>Quels sont les axes que je dois travailler pour les prochains entretiens </a:t>
            </a:r>
            <a:r>
              <a:rPr lang="fr-FR" sz="2000" b="0" i="0" u="none" strike="noStrike" cap="none" dirty="0" smtClean="0">
                <a:solidFill>
                  <a:srgbClr val="17375E"/>
                </a:solidFill>
                <a:latin typeface="Gill Sans" panose="020B0604020202020204" charset="0"/>
                <a:ea typeface="Arial"/>
                <a:cs typeface="Arial"/>
                <a:sym typeface="Arial"/>
              </a:rPr>
              <a:t>?</a:t>
            </a:r>
            <a:endParaRPr lang="fr-FR" sz="2000" b="0" i="0" u="none" strike="noStrike" cap="none" dirty="0">
              <a:solidFill>
                <a:srgbClr val="17375E"/>
              </a:solidFill>
              <a:latin typeface="Gill Sans" panose="020B0604020202020204" charset="0"/>
              <a:ea typeface="Arial"/>
              <a:cs typeface="Arial"/>
              <a:sym typeface="Arial"/>
            </a:endParaRPr>
          </a:p>
          <a:p>
            <a:pPr marL="342900" marR="0" lvl="0" indent="-342900" algn="just" rtl="0">
              <a:lnSpc>
                <a:spcPts val="2000"/>
              </a:lnSpc>
              <a:spcBef>
                <a:spcPts val="1200"/>
              </a:spcBef>
              <a:spcAft>
                <a:spcPts val="1200"/>
              </a:spcAft>
              <a:buClr>
                <a:schemeClr val="dk1"/>
              </a:buClr>
              <a:buSzPct val="177777"/>
              <a:buFont typeface="Arial"/>
              <a:buNone/>
            </a:pPr>
            <a:endParaRPr sz="2000" b="0" i="0" u="none" strike="noStrike" cap="none" dirty="0">
              <a:solidFill>
                <a:srgbClr val="17375E"/>
              </a:solidFill>
              <a:latin typeface="Gill Sans" panose="020B0604020202020204" charset="0"/>
              <a:ea typeface="Arial"/>
              <a:cs typeface="Arial"/>
              <a:sym typeface="Arial"/>
            </a:endParaRPr>
          </a:p>
        </p:txBody>
      </p:sp>
      <p:sp>
        <p:nvSpPr>
          <p:cNvPr id="207" name="Shape 207"/>
          <p:cNvSpPr txBox="1"/>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l" rtl="0">
              <a:spcBef>
                <a:spcPts val="0"/>
              </a:spcBef>
              <a:buClr>
                <a:srgbClr val="C00000"/>
              </a:buClr>
              <a:buSzPct val="25000"/>
              <a:buFont typeface="Cabin"/>
              <a:buNone/>
            </a:pPr>
            <a:r>
              <a:rPr lang="fr-FR" sz="1800" b="1" cap="none" dirty="0" smtClean="0">
                <a:solidFill>
                  <a:srgbClr val="C2113A"/>
                </a:solidFill>
                <a:latin typeface="Cabin"/>
                <a:ea typeface="Cabin"/>
                <a:cs typeface="Cabin"/>
                <a:sym typeface="Cabin"/>
              </a:rPr>
              <a:t>APRÈS L’ENTRETIEN</a:t>
            </a:r>
            <a:endParaRPr lang="fr-FR" sz="1800" b="1" cap="none" dirty="0">
              <a:solidFill>
                <a:srgbClr val="C2113A"/>
              </a:solidFill>
              <a:latin typeface="Cabin"/>
              <a:ea typeface="Cabin"/>
              <a:cs typeface="Cabin"/>
              <a:sym typeface="Cabin"/>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794FF4FB-EF80-413A-8FFC-A8D156CB1A9D}" type="slidenum">
              <a:rPr lang="fr-FR" sz="1200" smtClean="0">
                <a:latin typeface="Gill Sans" panose="020B0604020202020204" charset="0"/>
              </a:rPr>
              <a:pPr algn="ctr"/>
              <a:t>22</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p:nvPr/>
        </p:nvSpPr>
        <p:spPr>
          <a:xfrm>
            <a:off x="901700" y="2791663"/>
            <a:ext cx="7340600" cy="650038"/>
          </a:xfrm>
          <a:prstGeom prst="rect">
            <a:avLst/>
          </a:prstGeom>
          <a:noFill/>
          <a:ln>
            <a:noFill/>
          </a:ln>
        </p:spPr>
        <p:txBody>
          <a:bodyPr lIns="91425" tIns="45700" rIns="91425" bIns="45700" anchor="t" anchorCtr="0">
            <a:noAutofit/>
          </a:bodyPr>
          <a:lstStyle/>
          <a:p>
            <a:pPr marL="0" marR="0" lvl="0" indent="0" algn="ctr" rtl="0">
              <a:spcBef>
                <a:spcPts val="0"/>
              </a:spcBef>
              <a:buClr>
                <a:srgbClr val="FFFFFF"/>
              </a:buClr>
              <a:buSzPct val="25000"/>
              <a:buFont typeface="Gill Sans"/>
              <a:buNone/>
            </a:pPr>
            <a:r>
              <a:rPr lang="fr-FR" sz="3200" cap="none">
                <a:solidFill>
                  <a:srgbClr val="FFFFFF"/>
                </a:solidFill>
                <a:latin typeface="Gill Sans" panose="020B0604020202020204" charset="0"/>
                <a:ea typeface="Gill Sans"/>
                <a:cs typeface="Gill Sans"/>
                <a:sym typeface="Gill Sans"/>
              </a:rPr>
              <a:t>MERCI !</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AC4E078D-33A3-4D61-9F03-BB308013B9F3}" type="slidenum">
              <a:rPr lang="fr-FR" sz="1200" smtClean="0">
                <a:latin typeface="Gill Sans" panose="020B0604020202020204" charset="0"/>
              </a:rPr>
              <a:pPr algn="ctr"/>
              <a:t>23</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l" rtl="0">
              <a:spcBef>
                <a:spcPts val="0"/>
              </a:spcBef>
              <a:buClr>
                <a:srgbClr val="C2113A"/>
              </a:buClr>
              <a:buSzPct val="25000"/>
              <a:buFont typeface="Gill Sans"/>
              <a:buNone/>
            </a:pPr>
            <a:r>
              <a:rPr lang="fr-FR" sz="1800" b="1" i="0" u="none" strike="noStrike" cap="none" dirty="0" smtClean="0">
                <a:solidFill>
                  <a:srgbClr val="C2113A"/>
                </a:solidFill>
                <a:latin typeface="Gill Sans"/>
                <a:ea typeface="Gill Sans"/>
                <a:cs typeface="Gill Sans"/>
                <a:sym typeface="Gill Sans"/>
              </a:rPr>
              <a:t>OBJECTIFS D’APPRENTISSAGE</a:t>
            </a:r>
            <a:endParaRPr lang="fr-FR" sz="1800" b="1" i="0" u="none" strike="noStrike" cap="none" dirty="0">
              <a:solidFill>
                <a:srgbClr val="C2113A"/>
              </a:solidFill>
              <a:latin typeface="Gill Sans"/>
              <a:ea typeface="Gill Sans"/>
              <a:cs typeface="Gill Sans"/>
              <a:sym typeface="Gill Sans"/>
            </a:endParaRPr>
          </a:p>
        </p:txBody>
      </p:sp>
      <p:sp>
        <p:nvSpPr>
          <p:cNvPr id="55" name="Shape 55"/>
          <p:cNvSpPr txBox="1"/>
          <p:nvPr/>
        </p:nvSpPr>
        <p:spPr>
          <a:xfrm>
            <a:off x="304225" y="958850"/>
            <a:ext cx="8534400" cy="4673600"/>
          </a:xfrm>
          <a:prstGeom prst="rect">
            <a:avLst/>
          </a:prstGeom>
          <a:solidFill>
            <a:srgbClr val="FFFFFF"/>
          </a:solidFill>
          <a:ln>
            <a:noFill/>
          </a:ln>
        </p:spPr>
        <p:txBody>
          <a:bodyPr lIns="0" tIns="0" rIns="0" bIns="0" anchor="t" anchorCtr="0">
            <a:noAutofit/>
          </a:bodyPr>
          <a:lstStyle/>
          <a:p>
            <a:pPr marL="285750" marR="0" lvl="0" indent="-247650" algn="just" rtl="0">
              <a:lnSpc>
                <a:spcPts val="2000"/>
              </a:lnSpc>
              <a:spcBef>
                <a:spcPts val="1200"/>
              </a:spcBef>
              <a:spcAft>
                <a:spcPts val="1200"/>
              </a:spcAft>
              <a:buClr>
                <a:srgbClr val="17375E"/>
              </a:buClr>
              <a:buSzPct val="100000"/>
              <a:buFont typeface="Arial"/>
              <a:buChar char="•"/>
            </a:pPr>
            <a:r>
              <a:rPr lang="fr-FR" sz="2000" smtClean="0">
                <a:solidFill>
                  <a:srgbClr val="17375E"/>
                </a:solidFill>
                <a:latin typeface="Gill Sans" panose="020B0604020202020204" charset="0"/>
              </a:rPr>
              <a:t>Savoir </a:t>
            </a:r>
            <a:r>
              <a:rPr lang="fr-FR" sz="2000" dirty="0">
                <a:solidFill>
                  <a:srgbClr val="17375E"/>
                </a:solidFill>
                <a:latin typeface="Gill Sans" panose="020B0604020202020204" charset="0"/>
              </a:rPr>
              <a:t>se préparer pour un entretien d’embauche.</a:t>
            </a:r>
          </a:p>
          <a:p>
            <a:pPr marL="285750" marR="0" lvl="0" indent="-2476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rPr>
              <a:t>Faire bonne impression.</a:t>
            </a:r>
          </a:p>
          <a:p>
            <a:pPr marL="285750" marR="0" lvl="0" indent="-2476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rPr>
              <a:t>Faire attention </a:t>
            </a:r>
            <a:r>
              <a:rPr lang="fr-FR" sz="2000" dirty="0" smtClean="0">
                <a:solidFill>
                  <a:srgbClr val="17375E"/>
                </a:solidFill>
                <a:latin typeface="Gill Sans" panose="020B0604020202020204" charset="0"/>
              </a:rPr>
              <a:t>au </a:t>
            </a:r>
            <a:r>
              <a:rPr lang="fr-FR" sz="2000" dirty="0">
                <a:solidFill>
                  <a:srgbClr val="17375E"/>
                </a:solidFill>
                <a:latin typeface="Gill Sans" panose="020B0604020202020204" charset="0"/>
              </a:rPr>
              <a:t>langage non verbal.</a:t>
            </a:r>
          </a:p>
          <a:p>
            <a:pPr marL="285750" marR="0" lvl="0" indent="-2476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rPr>
              <a:t>Connaître le type de questions posées par les employeurs.</a:t>
            </a:r>
          </a:p>
          <a:p>
            <a:pPr marL="285750" marR="0" lvl="0" indent="-2476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rPr>
              <a:t>Savoir parler de </a:t>
            </a:r>
            <a:r>
              <a:rPr lang="fr-FR" sz="2000">
                <a:solidFill>
                  <a:srgbClr val="17375E"/>
                </a:solidFill>
                <a:latin typeface="Gill Sans" panose="020B0604020202020204" charset="0"/>
              </a:rPr>
              <a:t>soi</a:t>
            </a:r>
            <a:r>
              <a:rPr lang="fr-FR" sz="2000" smtClean="0">
                <a:solidFill>
                  <a:srgbClr val="17375E"/>
                </a:solidFill>
                <a:latin typeface="Gill Sans" panose="020B0604020202020204" charset="0"/>
              </a:rPr>
              <a:t>.</a:t>
            </a:r>
            <a:endParaRPr lang="fr-FR" sz="2000" dirty="0">
              <a:solidFill>
                <a:srgbClr val="17375E"/>
              </a:solidFill>
              <a:latin typeface="Gill Sans" panose="020B0604020202020204" charset="0"/>
            </a:endParaRPr>
          </a:p>
          <a:p>
            <a:pPr marL="285750" marR="0" lvl="0" indent="-247650" algn="just" rtl="0">
              <a:lnSpc>
                <a:spcPts val="2000"/>
              </a:lnSpc>
              <a:spcBef>
                <a:spcPts val="1200"/>
              </a:spcBef>
              <a:spcAft>
                <a:spcPts val="1200"/>
              </a:spcAft>
              <a:buClr>
                <a:srgbClr val="17375E"/>
              </a:buClr>
              <a:buSzPct val="100000"/>
              <a:buFont typeface="Arial"/>
              <a:buChar char="•"/>
            </a:pPr>
            <a:r>
              <a:rPr lang="fr-FR" sz="2000" dirty="0">
                <a:solidFill>
                  <a:srgbClr val="17375E"/>
                </a:solidFill>
                <a:latin typeface="Gill Sans" panose="020B0604020202020204" charset="0"/>
              </a:rPr>
              <a:t>Savoir parler de ses </a:t>
            </a:r>
            <a:r>
              <a:rPr lang="fr-FR" sz="2000">
                <a:solidFill>
                  <a:srgbClr val="17375E"/>
                </a:solidFill>
                <a:latin typeface="Gill Sans" panose="020B0604020202020204" charset="0"/>
              </a:rPr>
              <a:t>réalisations</a:t>
            </a:r>
            <a:r>
              <a:rPr lang="fr-FR" sz="2000" smtClean="0">
                <a:solidFill>
                  <a:srgbClr val="17375E"/>
                </a:solidFill>
                <a:latin typeface="Gill Sans" panose="020B0604020202020204" charset="0"/>
              </a:rPr>
              <a:t>.</a:t>
            </a:r>
            <a:endParaRPr sz="2000" dirty="0">
              <a:solidFill>
                <a:srgbClr val="17375E"/>
              </a:solidFill>
              <a:latin typeface="Gill Sans" panose="020B0604020202020204" charset="0"/>
              <a:ea typeface="Cabin"/>
              <a:cs typeface="Cabin"/>
              <a:sym typeface="Cabin"/>
            </a:endParaRPr>
          </a:p>
          <a:p>
            <a:pPr marL="0" marR="0" lvl="0" indent="0" algn="just" rtl="0">
              <a:lnSpc>
                <a:spcPts val="2000"/>
              </a:lnSpc>
              <a:spcBef>
                <a:spcPts val="1200"/>
              </a:spcBef>
              <a:spcAft>
                <a:spcPts val="1200"/>
              </a:spcAft>
              <a:buNone/>
            </a:pPr>
            <a:endParaRPr sz="2000" dirty="0">
              <a:solidFill>
                <a:srgbClr val="17375E"/>
              </a:solidFill>
              <a:latin typeface="Gill Sans" panose="020B0604020202020204" charset="0"/>
              <a:sym typeface="Arial"/>
            </a:endParaRPr>
          </a:p>
        </p:txBody>
      </p:sp>
      <p:pic>
        <p:nvPicPr>
          <p:cNvPr id="56" name="Shape 56"/>
          <p:cNvPicPr preferRelativeResize="0"/>
          <p:nvPr/>
        </p:nvPicPr>
        <p:blipFill rotWithShape="1">
          <a:blip r:embed="rId3">
            <a:alphaModFix/>
          </a:blip>
          <a:srcRect/>
          <a:stretch/>
        </p:blipFill>
        <p:spPr>
          <a:xfrm>
            <a:off x="6413500" y="3572829"/>
            <a:ext cx="2120900" cy="2224721"/>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054C66D2-A809-4E85-B2E7-6384BABDFE8C}" type="slidenum">
              <a:rPr lang="fr-FR" sz="1200" smtClean="0">
                <a:latin typeface="Gill Sans" panose="020B0604020202020204" charset="0"/>
              </a:rPr>
              <a:pPr algn="ctr"/>
              <a:t>3</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3">
            <a:alphaModFix/>
          </a:blip>
          <a:srcRect/>
          <a:stretch/>
        </p:blipFill>
        <p:spPr>
          <a:xfrm>
            <a:off x="2076218" y="2132856"/>
            <a:ext cx="4991560" cy="3755405"/>
          </a:xfrm>
          <a:prstGeom prst="rect">
            <a:avLst/>
          </a:prstGeom>
          <a:noFill/>
          <a:ln>
            <a:noFill/>
          </a:ln>
        </p:spPr>
      </p:pic>
      <p:sp>
        <p:nvSpPr>
          <p:cNvPr id="62" name="Shape 62"/>
          <p:cNvSpPr txBox="1"/>
          <p:nvPr/>
        </p:nvSpPr>
        <p:spPr>
          <a:xfrm>
            <a:off x="304225" y="958850"/>
            <a:ext cx="8534400" cy="4673600"/>
          </a:xfrm>
          <a:prstGeom prst="rect">
            <a:avLst/>
          </a:prstGeom>
          <a:solidFill>
            <a:srgbClr val="FFFFFF"/>
          </a:solidFill>
          <a:ln>
            <a:noFill/>
          </a:ln>
        </p:spPr>
        <p:txBody>
          <a:bodyPr lIns="0" tIns="0" rIns="0" bIns="0" anchor="ctr" anchorCtr="0">
            <a:noAutofit/>
          </a:bodyPr>
          <a:lstStyle/>
          <a:p>
            <a:pPr lvl="0" algn="just" rtl="0">
              <a:lnSpc>
                <a:spcPts val="2000"/>
              </a:lnSpc>
              <a:spcBef>
                <a:spcPts val="1200"/>
              </a:spcBef>
              <a:spcAft>
                <a:spcPts val="1200"/>
              </a:spcAft>
              <a:buNone/>
            </a:pPr>
            <a:r>
              <a:rPr lang="fr-FR" sz="2000" dirty="0">
                <a:solidFill>
                  <a:srgbClr val="17375E"/>
                </a:solidFill>
                <a:latin typeface="Gill Sans" panose="020B0604020202020204" charset="0"/>
              </a:rPr>
              <a:t>C’est quoi un </a:t>
            </a:r>
            <a:r>
              <a:rPr lang="fr-FR" sz="2000" dirty="0" smtClean="0">
                <a:solidFill>
                  <a:srgbClr val="17375E"/>
                </a:solidFill>
                <a:latin typeface="Gill Sans" panose="020B0604020202020204" charset="0"/>
              </a:rPr>
              <a:t>entretien d’embauche </a:t>
            </a:r>
            <a:r>
              <a:rPr lang="fr-FR" sz="2000" dirty="0">
                <a:solidFill>
                  <a:srgbClr val="17375E"/>
                </a:solidFill>
                <a:latin typeface="Gill Sans" panose="020B0604020202020204" charset="0"/>
              </a:rPr>
              <a:t>?</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D02E46A4-3FF3-4494-95D5-41483375FCDA}" type="slidenum">
              <a:rPr lang="fr-FR" sz="1200" smtClean="0">
                <a:latin typeface="Gill Sans" panose="020B0604020202020204" charset="0"/>
              </a:rPr>
              <a:pPr algn="ctr"/>
              <a:t>4</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04225" y="958850"/>
            <a:ext cx="8534400" cy="4673600"/>
          </a:xfrm>
          <a:prstGeom prst="rect">
            <a:avLst/>
          </a:prstGeom>
          <a:solidFill>
            <a:srgbClr val="FFFFFF"/>
          </a:solidFill>
          <a:ln>
            <a:noFill/>
          </a:ln>
        </p:spPr>
        <p:txBody>
          <a:bodyPr lIns="0" tIns="0" rIns="0" bIns="0" anchor="t" anchorCtr="0">
            <a:noAutofit/>
          </a:bodyPr>
          <a:lstStyle/>
          <a:p>
            <a:pPr marL="0" marR="0" lvl="0" indent="0" algn="just" rtl="0">
              <a:lnSpc>
                <a:spcPts val="2000"/>
              </a:lnSpc>
              <a:spcBef>
                <a:spcPts val="1200"/>
              </a:spcBef>
              <a:spcAft>
                <a:spcPts val="1200"/>
              </a:spcAft>
              <a:buClr>
                <a:schemeClr val="dk2"/>
              </a:buClr>
              <a:buSzPct val="25000"/>
              <a:buFont typeface="Arial"/>
              <a:buNone/>
            </a:pPr>
            <a:r>
              <a:rPr lang="fr-FR" sz="2000" i="0" u="none" strike="noStrike" cap="none">
                <a:solidFill>
                  <a:srgbClr val="17375E"/>
                </a:solidFill>
                <a:latin typeface="Gill Sans" panose="020B0604020202020204" charset="0"/>
              </a:rPr>
              <a:t>Une occasion d’échange entre le recruteur et le </a:t>
            </a:r>
            <a:r>
              <a:rPr lang="fr-FR" sz="2000" i="0" u="none" strike="noStrike" cap="none" smtClean="0">
                <a:solidFill>
                  <a:srgbClr val="17375E"/>
                </a:solidFill>
                <a:latin typeface="Gill Sans" panose="020B0604020202020204" charset="0"/>
              </a:rPr>
              <a:t>candidat</a:t>
            </a:r>
            <a:endParaRPr sz="2000" b="0" i="0" u="none" strike="noStrike" cap="none">
              <a:solidFill>
                <a:srgbClr val="17375E"/>
              </a:solidFill>
              <a:latin typeface="Gill Sans" panose="020B0604020202020204" charset="0"/>
              <a:sym typeface="Arial"/>
            </a:endParaRPr>
          </a:p>
          <a:p>
            <a:pPr marL="0" marR="0" lvl="0" indent="0" algn="just" rtl="0">
              <a:lnSpc>
                <a:spcPts val="2000"/>
              </a:lnSpc>
              <a:spcBef>
                <a:spcPts val="1200"/>
              </a:spcBef>
              <a:spcAft>
                <a:spcPts val="1200"/>
              </a:spcAft>
              <a:buClr>
                <a:schemeClr val="dk1"/>
              </a:buClr>
              <a:buSzPct val="25000"/>
              <a:buFont typeface="Arial"/>
              <a:buNone/>
            </a:pPr>
            <a:endParaRPr sz="2000" b="0" i="0" u="none" strike="noStrike" cap="none">
              <a:solidFill>
                <a:srgbClr val="17375E"/>
              </a:solidFill>
              <a:latin typeface="Gill Sans" panose="020B0604020202020204" charset="0"/>
              <a:sym typeface="Arial"/>
            </a:endParaRPr>
          </a:p>
        </p:txBody>
      </p:sp>
      <p:pic>
        <p:nvPicPr>
          <p:cNvPr id="68" name="Shape 68"/>
          <p:cNvPicPr preferRelativeResize="0"/>
          <p:nvPr/>
        </p:nvPicPr>
        <p:blipFill rotWithShape="1">
          <a:blip r:embed="rId3">
            <a:alphaModFix/>
          </a:blip>
          <a:srcRect/>
          <a:stretch/>
        </p:blipFill>
        <p:spPr>
          <a:xfrm>
            <a:off x="2195735" y="2315891"/>
            <a:ext cx="4991560" cy="3755405"/>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10C08055-12A1-443C-8D61-207B28DCF2C8}" type="slidenum">
              <a:rPr lang="fr-FR" sz="1200" smtClean="0">
                <a:latin typeface="Gill Sans" panose="020B0604020202020204" charset="0"/>
              </a:rPr>
              <a:pPr algn="ctr"/>
              <a:t>5</a:t>
            </a:fld>
            <a:r>
              <a:rPr lang="fr-FR" sz="1200" smtClean="0">
                <a:latin typeface="Gill Sans" panose="020B0604020202020204" charset="0"/>
              </a:rPr>
              <a:t> / 23</a:t>
            </a:r>
            <a:endParaRPr lang="fr-FR" sz="1200">
              <a:latin typeface="Gill Sans" panose="020B0604020202020204" charset="0"/>
            </a:endParaRPr>
          </a:p>
        </p:txBody>
      </p:sp>
      <p:sp>
        <p:nvSpPr>
          <p:cNvPr id="5" name="Shape 54"/>
          <p:cNvSpPr txBox="1"/>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l" rtl="0">
              <a:spcBef>
                <a:spcPts val="0"/>
              </a:spcBef>
              <a:buClr>
                <a:srgbClr val="C2113A"/>
              </a:buClr>
              <a:buSzPct val="25000"/>
              <a:buFont typeface="Gill Sans"/>
              <a:buNone/>
            </a:pPr>
            <a:r>
              <a:rPr lang="fr-FR" sz="1800" b="1" i="0" u="none" strike="noStrike" cap="none" dirty="0" smtClean="0">
                <a:solidFill>
                  <a:srgbClr val="C2113A"/>
                </a:solidFill>
                <a:latin typeface="Gill Sans"/>
                <a:ea typeface="Gill Sans"/>
                <a:cs typeface="Gill Sans"/>
                <a:sym typeface="Gill Sans"/>
              </a:rPr>
              <a:t>C’EST QUOI UN ENTRETIEN D’EMBAUCHE</a:t>
            </a:r>
            <a:endParaRPr lang="fr-FR" sz="1800" b="1" i="0" u="none" strike="noStrike" cap="none" dirty="0">
              <a:solidFill>
                <a:srgbClr val="C2113A"/>
              </a:solidFill>
              <a:latin typeface="Gill Sans"/>
              <a:ea typeface="Gill Sans"/>
              <a:cs typeface="Gill Sans"/>
              <a:sym typeface="Gill Sans"/>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Shape 74"/>
          <p:cNvSpPr txBox="1">
            <a:spLocks noGrp="1"/>
          </p:cNvSpPr>
          <p:nvPr>
            <p:ph type="body" idx="1"/>
          </p:nvPr>
        </p:nvSpPr>
        <p:spPr>
          <a:xfrm>
            <a:off x="6577878" y="1556792"/>
            <a:ext cx="2386607" cy="3396206"/>
          </a:xfrm>
          <a:prstGeom prst="rect">
            <a:avLst/>
          </a:prstGeom>
          <a:solidFill>
            <a:srgbClr val="FFFFFF"/>
          </a:solidFill>
          <a:ln>
            <a:noFill/>
          </a:ln>
        </p:spPr>
        <p:txBody>
          <a:bodyPr lIns="0" tIns="0" rIns="0" bIns="0" anchor="t" anchorCtr="0">
            <a:noAutofit/>
          </a:bodyPr>
          <a:lstStyle/>
          <a:p>
            <a:pPr marL="0" marR="0" lvl="0" indent="0" algn="just" rtl="0">
              <a:lnSpc>
                <a:spcPts val="2000"/>
              </a:lnSpc>
              <a:spcBef>
                <a:spcPts val="1200"/>
              </a:spcBef>
              <a:spcAft>
                <a:spcPts val="1200"/>
              </a:spcAft>
              <a:buClr>
                <a:srgbClr val="002060"/>
              </a:buClr>
              <a:buSzPct val="25000"/>
              <a:buFont typeface="Arial"/>
              <a:buNone/>
            </a:pPr>
            <a:r>
              <a:rPr lang="fr-FR" sz="2000" i="0" u="none" strike="noStrike" cap="none" dirty="0">
                <a:solidFill>
                  <a:srgbClr val="17375E"/>
                </a:solidFill>
                <a:latin typeface="Gill Sans" panose="020B0604020202020204" charset="0"/>
              </a:rPr>
              <a:t>Le </a:t>
            </a:r>
            <a:r>
              <a:rPr lang="fr-FR" sz="2000" i="0" u="none" strike="noStrike" cap="none" smtClean="0">
                <a:solidFill>
                  <a:srgbClr val="17375E"/>
                </a:solidFill>
                <a:latin typeface="Gill Sans" panose="020B0604020202020204" charset="0"/>
              </a:rPr>
              <a:t>candidat </a:t>
            </a:r>
            <a:r>
              <a:rPr lang="fr-FR" sz="2000" smtClean="0">
                <a:solidFill>
                  <a:srgbClr val="17375E"/>
                </a:solidFill>
                <a:latin typeface="Gill Sans" panose="020B0604020202020204" charset="0"/>
              </a:rPr>
              <a:t>:</a:t>
            </a:r>
            <a:endParaRPr sz="2000" b="0" i="0" u="none" strike="noStrike" cap="none" dirty="0">
              <a:solidFill>
                <a:srgbClr val="17375E"/>
              </a:solidFill>
              <a:latin typeface="Gill Sans" panose="020B0604020202020204" charset="0"/>
              <a:sym typeface="Arial"/>
            </a:endParaRPr>
          </a:p>
          <a:p>
            <a:pPr marL="285750" indent="-285750" algn="just">
              <a:lnSpc>
                <a:spcPts val="2000"/>
              </a:lnSpc>
              <a:spcBef>
                <a:spcPts val="1200"/>
              </a:spcBef>
              <a:spcAft>
                <a:spcPts val="1200"/>
              </a:spcAft>
              <a:buClr>
                <a:srgbClr val="002060"/>
              </a:buClr>
            </a:pPr>
            <a:r>
              <a:rPr lang="fr-FR" sz="2000" dirty="0">
                <a:solidFill>
                  <a:srgbClr val="17375E"/>
                </a:solidFill>
                <a:latin typeface="Gill Sans" panose="020B0604020202020204" charset="0"/>
              </a:rPr>
              <a:t>Ses</a:t>
            </a:r>
            <a:r>
              <a:rPr lang="fr-FR" sz="2000" b="0" i="0" u="none" strike="noStrike" cap="none" dirty="0">
                <a:solidFill>
                  <a:srgbClr val="17375E"/>
                </a:solidFill>
                <a:latin typeface="Gill Sans" panose="020B0604020202020204" charset="0"/>
                <a:ea typeface="Gill Sans"/>
                <a:cs typeface="Gill Sans"/>
                <a:sym typeface="Gill Sans"/>
              </a:rPr>
              <a:t> formations</a:t>
            </a:r>
          </a:p>
          <a:p>
            <a:pPr marL="285750" indent="-285750" algn="just">
              <a:lnSpc>
                <a:spcPts val="2000"/>
              </a:lnSpc>
              <a:spcBef>
                <a:spcPts val="1200"/>
              </a:spcBef>
              <a:spcAft>
                <a:spcPts val="1200"/>
              </a:spcAft>
              <a:buClr>
                <a:srgbClr val="002060"/>
              </a:buClr>
            </a:pPr>
            <a:r>
              <a:rPr lang="fr-FR" sz="2000" b="0" i="0" u="none" strike="noStrike" cap="none" dirty="0">
                <a:solidFill>
                  <a:srgbClr val="17375E"/>
                </a:solidFill>
                <a:latin typeface="Gill Sans" panose="020B0604020202020204" charset="0"/>
                <a:ea typeface="Gill Sans"/>
                <a:cs typeface="Gill Sans"/>
                <a:sym typeface="Gill Sans"/>
              </a:rPr>
              <a:t>Son parcours</a:t>
            </a:r>
          </a:p>
          <a:p>
            <a:pPr marL="285750" indent="-285750" algn="just">
              <a:lnSpc>
                <a:spcPts val="2000"/>
              </a:lnSpc>
              <a:spcBef>
                <a:spcPts val="1200"/>
              </a:spcBef>
              <a:spcAft>
                <a:spcPts val="1200"/>
              </a:spcAft>
              <a:buClr>
                <a:srgbClr val="002060"/>
              </a:buClr>
            </a:pPr>
            <a:r>
              <a:rPr lang="fr-FR" sz="2000" b="0" i="0" u="none" strike="noStrike" cap="none">
                <a:solidFill>
                  <a:srgbClr val="17375E"/>
                </a:solidFill>
                <a:latin typeface="Gill Sans" panose="020B0604020202020204" charset="0"/>
                <a:ea typeface="Gill Sans"/>
                <a:cs typeface="Gill Sans"/>
                <a:sym typeface="Gill Sans"/>
              </a:rPr>
              <a:t>Ses </a:t>
            </a:r>
            <a:r>
              <a:rPr lang="fr-FR" sz="2000" b="0" i="0" u="none" strike="noStrike" cap="none" smtClean="0">
                <a:solidFill>
                  <a:srgbClr val="17375E"/>
                </a:solidFill>
                <a:latin typeface="Gill Sans" panose="020B0604020202020204" charset="0"/>
                <a:ea typeface="Gill Sans"/>
                <a:cs typeface="Gill Sans"/>
                <a:sym typeface="Gill Sans"/>
              </a:rPr>
              <a:t>expériences</a:t>
            </a:r>
            <a:endParaRPr lang="fr-FR" sz="2000" b="0" i="0" u="none" strike="noStrike" cap="none" dirty="0">
              <a:solidFill>
                <a:srgbClr val="17375E"/>
              </a:solidFill>
              <a:latin typeface="Gill Sans" panose="020B0604020202020204" charset="0"/>
              <a:ea typeface="Gill Sans"/>
              <a:cs typeface="Gill Sans"/>
              <a:sym typeface="Gill Sans"/>
            </a:endParaRPr>
          </a:p>
          <a:p>
            <a:pPr marL="285750" indent="-285750" algn="just">
              <a:lnSpc>
                <a:spcPts val="2000"/>
              </a:lnSpc>
              <a:spcBef>
                <a:spcPts val="1200"/>
              </a:spcBef>
              <a:spcAft>
                <a:spcPts val="1200"/>
              </a:spcAft>
              <a:buClr>
                <a:srgbClr val="002060"/>
              </a:buClr>
            </a:pPr>
            <a:r>
              <a:rPr lang="fr-FR" sz="2000" b="0" i="0" u="none" strike="noStrike" cap="none" dirty="0">
                <a:solidFill>
                  <a:srgbClr val="17375E"/>
                </a:solidFill>
                <a:latin typeface="Gill Sans" panose="020B0604020202020204" charset="0"/>
                <a:ea typeface="Gill Sans"/>
                <a:cs typeface="Gill Sans"/>
                <a:sym typeface="Gill Sans"/>
              </a:rPr>
              <a:t>Ses réalisations</a:t>
            </a:r>
          </a:p>
          <a:p>
            <a:pPr marL="285750" indent="-285750" algn="just">
              <a:lnSpc>
                <a:spcPts val="2000"/>
              </a:lnSpc>
              <a:spcBef>
                <a:spcPts val="1200"/>
              </a:spcBef>
              <a:spcAft>
                <a:spcPts val="1200"/>
              </a:spcAft>
              <a:buClr>
                <a:srgbClr val="002060"/>
              </a:buClr>
            </a:pPr>
            <a:r>
              <a:rPr lang="fr-FR" sz="2000" b="0" i="0" u="none" strike="noStrike" cap="none" dirty="0">
                <a:solidFill>
                  <a:srgbClr val="17375E"/>
                </a:solidFill>
                <a:latin typeface="Gill Sans" panose="020B0604020202020204" charset="0"/>
                <a:ea typeface="Gill Sans"/>
                <a:cs typeface="Gill Sans"/>
                <a:sym typeface="Gill Sans"/>
              </a:rPr>
              <a:t>Ses compétences</a:t>
            </a:r>
          </a:p>
          <a:p>
            <a:pPr marL="285750" indent="-285750" algn="just">
              <a:lnSpc>
                <a:spcPts val="2000"/>
              </a:lnSpc>
              <a:spcBef>
                <a:spcPts val="1200"/>
              </a:spcBef>
              <a:spcAft>
                <a:spcPts val="1200"/>
              </a:spcAft>
              <a:buClr>
                <a:srgbClr val="002060"/>
              </a:buClr>
            </a:pPr>
            <a:r>
              <a:rPr lang="fr-FR" sz="2000" b="0" i="0" u="none" strike="noStrike" cap="none">
                <a:solidFill>
                  <a:srgbClr val="17375E"/>
                </a:solidFill>
                <a:latin typeface="Gill Sans" panose="020B0604020202020204" charset="0"/>
                <a:ea typeface="Gill Sans"/>
                <a:cs typeface="Gill Sans"/>
                <a:sym typeface="Gill Sans"/>
              </a:rPr>
              <a:t>Ses </a:t>
            </a:r>
            <a:r>
              <a:rPr lang="fr-FR" sz="2000" b="0" i="0" u="none" strike="noStrike" cap="none" smtClean="0">
                <a:solidFill>
                  <a:srgbClr val="17375E"/>
                </a:solidFill>
                <a:latin typeface="Gill Sans" panose="020B0604020202020204" charset="0"/>
                <a:ea typeface="Gill Sans"/>
                <a:cs typeface="Gill Sans"/>
                <a:sym typeface="Gill Sans"/>
              </a:rPr>
              <a:t>motivations</a:t>
            </a:r>
            <a:endParaRPr sz="2000" b="0" i="0" u="none" strike="noStrike" cap="none" dirty="0">
              <a:solidFill>
                <a:srgbClr val="17375E"/>
              </a:solidFill>
              <a:latin typeface="Gill Sans" panose="020B0604020202020204" charset="0"/>
              <a:ea typeface="Gill Sans"/>
              <a:cs typeface="Gill Sans"/>
              <a:sym typeface="Gill Sans"/>
            </a:endParaRPr>
          </a:p>
          <a:p>
            <a:pPr marL="342900" marR="0" lvl="0" indent="-342900" algn="just" rtl="0">
              <a:lnSpc>
                <a:spcPts val="2000"/>
              </a:lnSpc>
              <a:spcBef>
                <a:spcPts val="1200"/>
              </a:spcBef>
              <a:spcAft>
                <a:spcPts val="1200"/>
              </a:spcAft>
              <a:buClr>
                <a:schemeClr val="dk1"/>
              </a:buClr>
              <a:buSzPct val="100000"/>
              <a:buFont typeface="Arial"/>
              <a:buNone/>
            </a:pPr>
            <a:endParaRPr sz="2000" b="0" i="0" u="none" strike="noStrike" cap="none" dirty="0">
              <a:solidFill>
                <a:srgbClr val="17375E"/>
              </a:solidFill>
              <a:latin typeface="Gill Sans" panose="020B0604020202020204" charset="0"/>
              <a:ea typeface="Gill Sans"/>
              <a:cs typeface="Gill Sans"/>
              <a:sym typeface="Gill Sans"/>
            </a:endParaRPr>
          </a:p>
        </p:txBody>
      </p:sp>
      <p:pic>
        <p:nvPicPr>
          <p:cNvPr id="75" name="Shape 75"/>
          <p:cNvPicPr preferRelativeResize="0"/>
          <p:nvPr/>
        </p:nvPicPr>
        <p:blipFill rotWithShape="1">
          <a:blip r:embed="rId3">
            <a:alphaModFix/>
          </a:blip>
          <a:srcRect/>
          <a:stretch/>
        </p:blipFill>
        <p:spPr>
          <a:xfrm>
            <a:off x="2580275" y="2003895"/>
            <a:ext cx="3983449" cy="2996951"/>
          </a:xfrm>
          <a:prstGeom prst="rect">
            <a:avLst/>
          </a:prstGeom>
          <a:noFill/>
          <a:ln>
            <a:noFill/>
          </a:ln>
        </p:spPr>
      </p:pic>
      <p:sp>
        <p:nvSpPr>
          <p:cNvPr id="76" name="Shape 76"/>
          <p:cNvSpPr/>
          <p:nvPr/>
        </p:nvSpPr>
        <p:spPr>
          <a:xfrm>
            <a:off x="179511" y="1556792"/>
            <a:ext cx="3024335" cy="2739210"/>
          </a:xfrm>
          <a:prstGeom prst="rect">
            <a:avLst/>
          </a:prstGeom>
          <a:solidFill>
            <a:srgbClr val="FFFFFF"/>
          </a:solidFill>
          <a:ln>
            <a:noFill/>
          </a:ln>
        </p:spPr>
        <p:txBody>
          <a:bodyPr lIns="0" tIns="0" rIns="0" bIns="0" anchor="t" anchorCtr="0">
            <a:noAutofit/>
          </a:bodyPr>
          <a:lstStyle/>
          <a:p>
            <a:pPr marL="0" marR="0" lvl="0" indent="0" algn="just" rtl="0">
              <a:lnSpc>
                <a:spcPts val="2000"/>
              </a:lnSpc>
              <a:spcBef>
                <a:spcPts val="1200"/>
              </a:spcBef>
              <a:spcAft>
                <a:spcPts val="1200"/>
              </a:spcAft>
              <a:buSzPct val="25000"/>
              <a:buNone/>
            </a:pPr>
            <a:r>
              <a:rPr lang="fr-FR" sz="2000">
                <a:solidFill>
                  <a:srgbClr val="17375E"/>
                </a:solidFill>
                <a:latin typeface="Gill Sans" panose="020B0604020202020204" charset="0"/>
                <a:ea typeface="Arial"/>
                <a:cs typeface="Arial"/>
                <a:sym typeface="Arial"/>
              </a:rPr>
              <a:t>L’entreprise </a:t>
            </a:r>
            <a:r>
              <a:rPr lang="fr-FR" sz="2000" smtClean="0">
                <a:solidFill>
                  <a:srgbClr val="17375E"/>
                </a:solidFill>
                <a:latin typeface="Gill Sans" panose="020B0604020202020204" charset="0"/>
                <a:ea typeface="Arial"/>
                <a:cs typeface="Arial"/>
                <a:sym typeface="Arial"/>
              </a:rPr>
              <a:t>:</a:t>
            </a:r>
            <a:endParaRPr sz="2000" dirty="0">
              <a:solidFill>
                <a:srgbClr val="17375E"/>
              </a:solidFill>
              <a:latin typeface="Gill Sans" panose="020B0604020202020204" charset="0"/>
              <a:ea typeface="Arial"/>
              <a:cs typeface="Arial"/>
              <a:sym typeface="Arial"/>
            </a:endParaRPr>
          </a:p>
          <a:p>
            <a:pPr marL="400050" marR="0" lvl="0" indent="-285750" algn="just" rtl="0">
              <a:lnSpc>
                <a:spcPts val="2000"/>
              </a:lnSpc>
              <a:spcBef>
                <a:spcPts val="1200"/>
              </a:spcBef>
              <a:spcAft>
                <a:spcPts val="1200"/>
              </a:spcAft>
              <a:buClr>
                <a:srgbClr val="002060"/>
              </a:buClr>
              <a:buSzPct val="100000"/>
              <a:buFont typeface="Arial" panose="020B0604020202020204" pitchFamily="34" charset="0"/>
              <a:buChar char="•"/>
            </a:pPr>
            <a:r>
              <a:rPr lang="fr-FR" sz="2000" dirty="0">
                <a:solidFill>
                  <a:srgbClr val="17375E"/>
                </a:solidFill>
                <a:latin typeface="Gill Sans" panose="020B0604020202020204" charset="0"/>
                <a:ea typeface="Arial"/>
                <a:cs typeface="Arial"/>
                <a:sym typeface="Arial"/>
              </a:rPr>
              <a:t>Son activité</a:t>
            </a:r>
          </a:p>
          <a:p>
            <a:pPr marL="400050" marR="0" lvl="0" indent="-285750" algn="just" rtl="0">
              <a:lnSpc>
                <a:spcPts val="2000"/>
              </a:lnSpc>
              <a:spcBef>
                <a:spcPts val="1200"/>
              </a:spcBef>
              <a:spcAft>
                <a:spcPts val="1200"/>
              </a:spcAft>
              <a:buClr>
                <a:srgbClr val="002060"/>
              </a:buClr>
              <a:buSzPct val="100000"/>
              <a:buFont typeface="Arial" panose="020B0604020202020204" pitchFamily="34" charset="0"/>
              <a:buChar char="•"/>
            </a:pPr>
            <a:r>
              <a:rPr lang="fr-FR" sz="2000" dirty="0">
                <a:solidFill>
                  <a:srgbClr val="17375E"/>
                </a:solidFill>
                <a:latin typeface="Gill Sans" panose="020B0604020202020204" charset="0"/>
                <a:ea typeface="Arial"/>
                <a:cs typeface="Arial"/>
                <a:sym typeface="Arial"/>
              </a:rPr>
              <a:t>Son positionnement</a:t>
            </a:r>
          </a:p>
          <a:p>
            <a:pPr marL="400050" marR="0" lvl="0" indent="-285750" algn="just" rtl="0">
              <a:lnSpc>
                <a:spcPts val="2000"/>
              </a:lnSpc>
              <a:spcBef>
                <a:spcPts val="1200"/>
              </a:spcBef>
              <a:spcAft>
                <a:spcPts val="1200"/>
              </a:spcAft>
              <a:buClr>
                <a:srgbClr val="002060"/>
              </a:buClr>
              <a:buSzPct val="100000"/>
              <a:buFont typeface="Arial" panose="020B0604020202020204" pitchFamily="34" charset="0"/>
              <a:buChar char="•"/>
            </a:pPr>
            <a:r>
              <a:rPr lang="fr-FR" sz="2000" dirty="0">
                <a:solidFill>
                  <a:srgbClr val="17375E"/>
                </a:solidFill>
                <a:latin typeface="Gill Sans" panose="020B0604020202020204" charset="0"/>
                <a:ea typeface="Arial"/>
                <a:cs typeface="Arial"/>
                <a:sym typeface="Arial"/>
              </a:rPr>
              <a:t>Le poste</a:t>
            </a:r>
          </a:p>
          <a:p>
            <a:pPr marL="400050" marR="0" lvl="0" indent="-285750" algn="just" rtl="0">
              <a:lnSpc>
                <a:spcPts val="2000"/>
              </a:lnSpc>
              <a:spcBef>
                <a:spcPts val="1200"/>
              </a:spcBef>
              <a:spcAft>
                <a:spcPts val="1200"/>
              </a:spcAft>
              <a:buClr>
                <a:srgbClr val="002060"/>
              </a:buClr>
              <a:buSzPct val="100000"/>
              <a:buFont typeface="Arial" panose="020B0604020202020204" pitchFamily="34" charset="0"/>
              <a:buChar char="•"/>
            </a:pPr>
            <a:r>
              <a:rPr lang="fr-FR" sz="2000">
                <a:solidFill>
                  <a:srgbClr val="17375E"/>
                </a:solidFill>
                <a:latin typeface="Gill Sans" panose="020B0604020202020204" charset="0"/>
                <a:ea typeface="Arial"/>
                <a:cs typeface="Arial"/>
                <a:sym typeface="Arial"/>
              </a:rPr>
              <a:t>La </a:t>
            </a:r>
            <a:r>
              <a:rPr lang="fr-FR" sz="2000" smtClean="0">
                <a:solidFill>
                  <a:srgbClr val="17375E"/>
                </a:solidFill>
                <a:latin typeface="Gill Sans" panose="020B0604020202020204" charset="0"/>
                <a:ea typeface="Arial"/>
                <a:cs typeface="Arial"/>
                <a:sym typeface="Arial"/>
              </a:rPr>
              <a:t>mission</a:t>
            </a:r>
            <a:endParaRPr lang="fr-FR" sz="2000" dirty="0">
              <a:solidFill>
                <a:srgbClr val="17375E"/>
              </a:solidFill>
              <a:latin typeface="Gill Sans" panose="020B0604020202020204" charset="0"/>
              <a:ea typeface="Arial"/>
              <a:cs typeface="Arial"/>
              <a:sym typeface="Arial"/>
            </a:endParaRPr>
          </a:p>
          <a:p>
            <a:pPr marL="400050" marR="0" lvl="0" indent="-285750" algn="just" rtl="0">
              <a:lnSpc>
                <a:spcPts val="2000"/>
              </a:lnSpc>
              <a:spcBef>
                <a:spcPts val="1200"/>
              </a:spcBef>
              <a:spcAft>
                <a:spcPts val="1200"/>
              </a:spcAft>
              <a:buClr>
                <a:srgbClr val="002060"/>
              </a:buClr>
              <a:buSzPct val="100000"/>
              <a:buFont typeface="Arial" panose="020B0604020202020204" pitchFamily="34" charset="0"/>
              <a:buChar char="•"/>
            </a:pPr>
            <a:r>
              <a:rPr lang="fr-FR" sz="2000">
                <a:solidFill>
                  <a:srgbClr val="17375E"/>
                </a:solidFill>
                <a:latin typeface="Gill Sans" panose="020B0604020202020204" charset="0"/>
                <a:ea typeface="Arial"/>
                <a:cs typeface="Arial"/>
                <a:sym typeface="Arial"/>
              </a:rPr>
              <a:t>Les </a:t>
            </a:r>
            <a:r>
              <a:rPr lang="fr-FR" sz="2000" smtClean="0">
                <a:solidFill>
                  <a:srgbClr val="17375E"/>
                </a:solidFill>
                <a:latin typeface="Gill Sans" panose="020B0604020202020204" charset="0"/>
                <a:ea typeface="Arial"/>
                <a:cs typeface="Arial"/>
                <a:sym typeface="Arial"/>
              </a:rPr>
              <a:t>attributions</a:t>
            </a:r>
            <a:endParaRPr lang="fr-FR" sz="2000" dirty="0">
              <a:solidFill>
                <a:srgbClr val="17375E"/>
              </a:solidFill>
              <a:latin typeface="Gill Sans" panose="020B0604020202020204" charset="0"/>
              <a:ea typeface="Arial"/>
              <a:cs typeface="Arial"/>
              <a:sym typeface="Arial"/>
            </a:endParaRPr>
          </a:p>
          <a:p>
            <a:pPr marL="400050" marR="0" lvl="0" indent="-285750" algn="just" rtl="0">
              <a:lnSpc>
                <a:spcPts val="2000"/>
              </a:lnSpc>
              <a:spcBef>
                <a:spcPts val="1200"/>
              </a:spcBef>
              <a:spcAft>
                <a:spcPts val="1200"/>
              </a:spcAft>
              <a:buClr>
                <a:srgbClr val="002060"/>
              </a:buClr>
              <a:buSzPct val="100000"/>
              <a:buFont typeface="Arial" panose="020B0604020202020204" pitchFamily="34" charset="0"/>
              <a:buChar char="•"/>
            </a:pPr>
            <a:r>
              <a:rPr lang="fr-FR" sz="2000" dirty="0">
                <a:solidFill>
                  <a:srgbClr val="17375E"/>
                </a:solidFill>
                <a:latin typeface="Gill Sans" panose="020B0604020202020204" charset="0"/>
                <a:ea typeface="Arial"/>
                <a:cs typeface="Arial"/>
                <a:sym typeface="Arial"/>
              </a:rPr>
              <a:t>Les compétences recherchées</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3E7F1E2F-452F-436B-9DED-ADD56211979E}" type="slidenum">
              <a:rPr lang="fr-FR" sz="1200" smtClean="0">
                <a:latin typeface="Gill Sans" panose="020B0604020202020204" charset="0"/>
              </a:rPr>
              <a:pPr algn="ctr"/>
              <a:t>6</a:t>
            </a:fld>
            <a:r>
              <a:rPr lang="fr-FR" sz="1200" smtClean="0">
                <a:latin typeface="Gill Sans" panose="020B0604020202020204" charset="0"/>
              </a:rPr>
              <a:t> / 23</a:t>
            </a:r>
            <a:endParaRPr lang="fr-FR" sz="1200">
              <a:latin typeface="Gill Sans" panose="020B0604020202020204" charset="0"/>
            </a:endParaRPr>
          </a:p>
        </p:txBody>
      </p:sp>
      <p:sp>
        <p:nvSpPr>
          <p:cNvPr id="7" name="Shape 54"/>
          <p:cNvSpPr txBox="1"/>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l" rtl="0">
              <a:spcBef>
                <a:spcPts val="0"/>
              </a:spcBef>
              <a:buClr>
                <a:srgbClr val="C2113A"/>
              </a:buClr>
              <a:buSzPct val="25000"/>
              <a:buFont typeface="Gill Sans"/>
              <a:buNone/>
            </a:pPr>
            <a:r>
              <a:rPr lang="fr-FR" sz="1800" b="1" i="0" u="none" strike="noStrike" cap="none" dirty="0" smtClean="0">
                <a:solidFill>
                  <a:srgbClr val="C2113A"/>
                </a:solidFill>
                <a:latin typeface="Gill Sans"/>
                <a:ea typeface="Gill Sans"/>
                <a:cs typeface="Gill Sans"/>
                <a:sym typeface="Gill Sans"/>
              </a:rPr>
              <a:t>C’EST QUOI UN ENTRETIEN D’EMBAUCHE</a:t>
            </a:r>
            <a:endParaRPr lang="fr-FR" sz="1800" b="1" i="0" u="none" strike="noStrike" cap="none" dirty="0">
              <a:solidFill>
                <a:srgbClr val="C2113A"/>
              </a:solidFill>
              <a:latin typeface="Gill Sans"/>
              <a:ea typeface="Gill Sans"/>
              <a:cs typeface="Gill Sans"/>
              <a:sym typeface="Gill Sans"/>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just" defTabSz="8335963" rtl="0">
              <a:spcBef>
                <a:spcPts val="0"/>
              </a:spcBef>
              <a:buClr>
                <a:srgbClr val="C2113A"/>
              </a:buClr>
              <a:buSzPct val="25000"/>
              <a:buFont typeface="Cabin"/>
              <a:buNone/>
            </a:pPr>
            <a:r>
              <a:rPr lang="fr-FR" sz="1800" b="1" i="0" u="none" strike="noStrike" cap="none" dirty="0" smtClean="0">
                <a:latin typeface="Cabin"/>
                <a:ea typeface="Cabin"/>
                <a:cs typeface="Cabin"/>
                <a:sym typeface="Cabin"/>
              </a:rPr>
              <a:t>TYPES D’ENTRETIEN </a:t>
            </a:r>
            <a:endParaRPr lang="fr-FR" sz="1800" b="1" i="0" u="none" strike="noStrike" cap="none" dirty="0">
              <a:latin typeface="Cabin"/>
              <a:ea typeface="Cabin"/>
              <a:cs typeface="Cabin"/>
              <a:sym typeface="Cabin"/>
            </a:endParaRPr>
          </a:p>
        </p:txBody>
      </p:sp>
      <p:pic>
        <p:nvPicPr>
          <p:cNvPr id="82" name="Shape 82"/>
          <p:cNvPicPr preferRelativeResize="0"/>
          <p:nvPr/>
        </p:nvPicPr>
        <p:blipFill rotWithShape="1">
          <a:blip r:embed="rId3">
            <a:alphaModFix/>
          </a:blip>
          <a:srcRect/>
          <a:stretch/>
        </p:blipFill>
        <p:spPr>
          <a:xfrm>
            <a:off x="3032744" y="1752600"/>
            <a:ext cx="2619375" cy="1743075"/>
          </a:xfrm>
          <a:prstGeom prst="rect">
            <a:avLst/>
          </a:prstGeom>
          <a:noFill/>
          <a:ln>
            <a:noFill/>
          </a:ln>
        </p:spPr>
      </p:pic>
      <p:pic>
        <p:nvPicPr>
          <p:cNvPr id="83" name="Shape 83"/>
          <p:cNvPicPr preferRelativeResize="0"/>
          <p:nvPr/>
        </p:nvPicPr>
        <p:blipFill rotWithShape="1">
          <a:blip r:embed="rId4">
            <a:alphaModFix/>
          </a:blip>
          <a:srcRect/>
          <a:stretch/>
        </p:blipFill>
        <p:spPr>
          <a:xfrm>
            <a:off x="365744" y="3920330"/>
            <a:ext cx="2666999" cy="1714500"/>
          </a:xfrm>
          <a:prstGeom prst="rect">
            <a:avLst/>
          </a:prstGeom>
          <a:noFill/>
          <a:ln>
            <a:noFill/>
          </a:ln>
        </p:spPr>
      </p:pic>
      <p:pic>
        <p:nvPicPr>
          <p:cNvPr id="84" name="Shape 84"/>
          <p:cNvPicPr preferRelativeResize="0"/>
          <p:nvPr/>
        </p:nvPicPr>
        <p:blipFill rotWithShape="1">
          <a:blip r:embed="rId5">
            <a:alphaModFix/>
          </a:blip>
          <a:srcRect/>
          <a:stretch/>
        </p:blipFill>
        <p:spPr>
          <a:xfrm>
            <a:off x="6413500" y="4386187"/>
            <a:ext cx="2120900" cy="1411363"/>
          </a:xfrm>
          <a:prstGeom prst="rect">
            <a:avLst/>
          </a:prstGeom>
          <a:noFill/>
          <a:ln>
            <a:noFill/>
          </a:ln>
        </p:spPr>
      </p:pic>
      <p:sp>
        <p:nvSpPr>
          <p:cNvPr id="85" name="Shape 85"/>
          <p:cNvSpPr txBox="1"/>
          <p:nvPr/>
        </p:nvSpPr>
        <p:spPr>
          <a:xfrm>
            <a:off x="3707903" y="3591207"/>
            <a:ext cx="3024335" cy="369332"/>
          </a:xfrm>
          <a:prstGeom prst="rect">
            <a:avLst/>
          </a:prstGeom>
          <a:solidFill>
            <a:srgbClr val="FFFFFF"/>
          </a:solidFill>
          <a:ln>
            <a:noFill/>
          </a:ln>
        </p:spPr>
        <p:txBody>
          <a:bodyPr lIns="0" tIns="0" rIns="0" bIns="0" anchor="t" anchorCtr="0">
            <a:noAutofit/>
          </a:bodyPr>
          <a:lstStyle/>
          <a:p>
            <a:pPr marL="0" marR="0" lvl="0" indent="0" algn="just" rtl="0">
              <a:lnSpc>
                <a:spcPts val="2000"/>
              </a:lnSpc>
              <a:spcBef>
                <a:spcPts val="1200"/>
              </a:spcBef>
              <a:spcAft>
                <a:spcPts val="1200"/>
              </a:spcAft>
              <a:buSzPct val="25000"/>
              <a:buNone/>
            </a:pPr>
            <a:r>
              <a:rPr lang="fr-FR" sz="2000" dirty="0">
                <a:solidFill>
                  <a:srgbClr val="17375E"/>
                </a:solidFill>
                <a:latin typeface="Gill Sans" panose="020B0604020202020204" charset="0"/>
                <a:ea typeface="Arial"/>
                <a:cs typeface="Arial"/>
                <a:sym typeface="Arial"/>
              </a:rPr>
              <a:t>Face à </a:t>
            </a:r>
            <a:r>
              <a:rPr lang="fr-FR" sz="2000" dirty="0" smtClean="0">
                <a:solidFill>
                  <a:srgbClr val="17375E"/>
                </a:solidFill>
                <a:latin typeface="Gill Sans" panose="020B0604020202020204" charset="0"/>
                <a:ea typeface="Arial"/>
                <a:cs typeface="Arial"/>
                <a:sym typeface="Arial"/>
              </a:rPr>
              <a:t>face</a:t>
            </a:r>
            <a:endParaRPr lang="fr-FR" sz="2000" dirty="0">
              <a:solidFill>
                <a:srgbClr val="17375E"/>
              </a:solidFill>
              <a:latin typeface="Gill Sans" panose="020B0604020202020204" charset="0"/>
              <a:ea typeface="Arial"/>
              <a:cs typeface="Arial"/>
              <a:sym typeface="Arial"/>
            </a:endParaRPr>
          </a:p>
        </p:txBody>
      </p:sp>
      <p:sp>
        <p:nvSpPr>
          <p:cNvPr id="86" name="Shape 86"/>
          <p:cNvSpPr txBox="1"/>
          <p:nvPr/>
        </p:nvSpPr>
        <p:spPr>
          <a:xfrm>
            <a:off x="6495489" y="5683421"/>
            <a:ext cx="3024335" cy="369332"/>
          </a:xfrm>
          <a:prstGeom prst="rect">
            <a:avLst/>
          </a:prstGeom>
          <a:solidFill>
            <a:srgbClr val="FFFFFF"/>
          </a:solidFill>
          <a:ln>
            <a:noFill/>
          </a:ln>
        </p:spPr>
        <p:txBody>
          <a:bodyPr lIns="0" tIns="0" rIns="0" bIns="0" anchor="t" anchorCtr="0">
            <a:noAutofit/>
          </a:bodyPr>
          <a:lstStyle/>
          <a:p>
            <a:pPr marL="0" marR="0" lvl="0" indent="0" algn="just" rtl="0">
              <a:lnSpc>
                <a:spcPts val="2000"/>
              </a:lnSpc>
              <a:spcBef>
                <a:spcPts val="1200"/>
              </a:spcBef>
              <a:spcAft>
                <a:spcPts val="1200"/>
              </a:spcAft>
              <a:buSzPct val="25000"/>
              <a:buNone/>
            </a:pPr>
            <a:r>
              <a:rPr lang="fr-FR" sz="2000">
                <a:solidFill>
                  <a:srgbClr val="17375E"/>
                </a:solidFill>
                <a:latin typeface="Gill Sans" panose="020B0604020202020204" charset="0"/>
                <a:ea typeface="Arial"/>
                <a:cs typeface="Arial"/>
                <a:sym typeface="Arial"/>
              </a:rPr>
              <a:t>Groupe</a:t>
            </a:r>
          </a:p>
        </p:txBody>
      </p:sp>
      <p:sp>
        <p:nvSpPr>
          <p:cNvPr id="87" name="Shape 87"/>
          <p:cNvSpPr txBox="1"/>
          <p:nvPr/>
        </p:nvSpPr>
        <p:spPr>
          <a:xfrm>
            <a:off x="827583" y="5717817"/>
            <a:ext cx="3024335" cy="369332"/>
          </a:xfrm>
          <a:prstGeom prst="rect">
            <a:avLst/>
          </a:prstGeom>
          <a:solidFill>
            <a:srgbClr val="FFFFFF"/>
          </a:solidFill>
          <a:ln>
            <a:noFill/>
          </a:ln>
        </p:spPr>
        <p:txBody>
          <a:bodyPr lIns="0" tIns="0" rIns="0" bIns="0" anchor="t" anchorCtr="0">
            <a:noAutofit/>
          </a:bodyPr>
          <a:lstStyle/>
          <a:p>
            <a:pPr marL="0" marR="0" lvl="0" indent="0" algn="just" rtl="0">
              <a:lnSpc>
                <a:spcPts val="2000"/>
              </a:lnSpc>
              <a:spcBef>
                <a:spcPts val="1200"/>
              </a:spcBef>
              <a:spcAft>
                <a:spcPts val="1200"/>
              </a:spcAft>
              <a:buSzPct val="25000"/>
              <a:buNone/>
            </a:pPr>
            <a:r>
              <a:rPr lang="fr-FR" sz="2000">
                <a:solidFill>
                  <a:srgbClr val="17375E"/>
                </a:solidFill>
                <a:latin typeface="Gill Sans" panose="020B0604020202020204" charset="0"/>
                <a:ea typeface="Arial"/>
                <a:cs typeface="Arial"/>
                <a:sym typeface="Arial"/>
              </a:rPr>
              <a:t>Jury</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F63FC278-6D0E-4B9A-9C5D-F48C405D38A9}" type="slidenum">
              <a:rPr lang="fr-FR" sz="1200" smtClean="0">
                <a:latin typeface="Gill Sans" panose="020B0604020202020204" charset="0"/>
              </a:rPr>
              <a:pPr algn="ctr"/>
              <a:t>7</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l" rtl="0">
              <a:spcBef>
                <a:spcPts val="0"/>
              </a:spcBef>
              <a:buClr>
                <a:srgbClr val="C00000"/>
              </a:buClr>
              <a:buSzPct val="25000"/>
              <a:buFont typeface="Cabin"/>
              <a:buNone/>
            </a:pPr>
            <a:r>
              <a:rPr lang="fr-FR" sz="1800" b="1" cap="none" smtClean="0">
                <a:solidFill>
                  <a:srgbClr val="C2113A"/>
                </a:solidFill>
                <a:latin typeface="Cabin"/>
                <a:ea typeface="Cabin"/>
                <a:cs typeface="Cabin"/>
                <a:sym typeface="Cabin"/>
              </a:rPr>
              <a:t>QUE PRÉPARER AVANT UN ENTRETIEN ?</a:t>
            </a:r>
            <a:endParaRPr lang="fr-FR" sz="1800" b="1" cap="none">
              <a:solidFill>
                <a:srgbClr val="C2113A"/>
              </a:solidFill>
              <a:latin typeface="Cabin"/>
              <a:ea typeface="Cabin"/>
              <a:cs typeface="Cabin"/>
              <a:sym typeface="Cabin"/>
            </a:endParaRPr>
          </a:p>
        </p:txBody>
      </p:sp>
      <p:sp>
        <p:nvSpPr>
          <p:cNvPr id="94" name="Shape 94"/>
          <p:cNvSpPr/>
          <p:nvPr/>
        </p:nvSpPr>
        <p:spPr>
          <a:xfrm>
            <a:off x="0" y="0"/>
            <a:ext cx="9144000" cy="4572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95" name="Shape 95"/>
          <p:cNvSpPr/>
          <p:nvPr/>
        </p:nvSpPr>
        <p:spPr>
          <a:xfrm>
            <a:off x="304224" y="958850"/>
            <a:ext cx="8534400" cy="4673600"/>
          </a:xfrm>
          <a:prstGeom prst="rect">
            <a:avLst/>
          </a:prstGeom>
          <a:solidFill>
            <a:srgbClr val="FFFFFF"/>
          </a:solidFill>
          <a:ln>
            <a:noFill/>
          </a:ln>
        </p:spPr>
        <p:txBody>
          <a:bodyPr lIns="0" tIns="0" rIns="0" bIns="0" anchor="ctr" anchorCtr="0">
            <a:noAutofit/>
          </a:bodyPr>
          <a:lstStyle/>
          <a:p>
            <a:pPr marL="342900" marR="0" lvl="0" indent="-342900" algn="just" rtl="0">
              <a:lnSpc>
                <a:spcPts val="2000"/>
              </a:lnSpc>
              <a:spcBef>
                <a:spcPts val="1200"/>
              </a:spcBef>
              <a:spcAft>
                <a:spcPts val="1200"/>
              </a:spcAft>
              <a:buClr>
                <a:srgbClr val="002060"/>
              </a:buClr>
              <a:buSzPct val="100000"/>
              <a:buFont typeface="Arial"/>
              <a:buChar char="●"/>
            </a:pPr>
            <a:r>
              <a:rPr lang="fr-FR" sz="2000" smtClean="0">
                <a:solidFill>
                  <a:srgbClr val="17375E"/>
                </a:solidFill>
                <a:latin typeface="Gill Sans" panose="020B0604020202020204" charset="0"/>
              </a:rPr>
              <a:t>Savoir </a:t>
            </a:r>
            <a:r>
              <a:rPr lang="fr-FR" sz="2000" dirty="0">
                <a:solidFill>
                  <a:srgbClr val="17375E"/>
                </a:solidFill>
                <a:latin typeface="Gill Sans" panose="020B0604020202020204" charset="0"/>
              </a:rPr>
              <a:t>parler </a:t>
            </a:r>
            <a:r>
              <a:rPr lang="fr-FR" sz="2000">
                <a:solidFill>
                  <a:srgbClr val="17375E"/>
                </a:solidFill>
                <a:latin typeface="Gill Sans" panose="020B0604020202020204" charset="0"/>
              </a:rPr>
              <a:t>de </a:t>
            </a:r>
            <a:r>
              <a:rPr lang="fr-FR" sz="2000" smtClean="0">
                <a:solidFill>
                  <a:srgbClr val="17375E"/>
                </a:solidFill>
                <a:latin typeface="Gill Sans" panose="020B0604020202020204" charset="0"/>
              </a:rPr>
              <a:t>soi</a:t>
            </a:r>
            <a:endParaRPr lang="fr-FR" sz="2000" dirty="0">
              <a:solidFill>
                <a:srgbClr val="17375E"/>
              </a:solidFill>
              <a:latin typeface="Gill Sans" panose="020B0604020202020204" charset="0"/>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rPr>
              <a:t>Faire des recherches sur l’employeur</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rPr>
              <a:t>Relire le descriptif </a:t>
            </a:r>
            <a:r>
              <a:rPr lang="fr-FR" sz="2000">
                <a:solidFill>
                  <a:srgbClr val="17375E"/>
                </a:solidFill>
                <a:latin typeface="Gill Sans" panose="020B0604020202020204" charset="0"/>
              </a:rPr>
              <a:t>de </a:t>
            </a:r>
            <a:r>
              <a:rPr lang="fr-FR" sz="2000" smtClean="0">
                <a:solidFill>
                  <a:srgbClr val="17375E"/>
                </a:solidFill>
                <a:latin typeface="Gill Sans" panose="020B0604020202020204" charset="0"/>
              </a:rPr>
              <a:t>poste</a:t>
            </a:r>
            <a:endParaRPr lang="fr-FR" sz="2000" dirty="0">
              <a:solidFill>
                <a:srgbClr val="17375E"/>
              </a:solidFill>
              <a:latin typeface="Gill Sans" panose="020B0604020202020204" charset="0"/>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rPr>
              <a:t>Réviser son CV et sa lettre </a:t>
            </a:r>
            <a:r>
              <a:rPr lang="fr-FR" sz="2000">
                <a:solidFill>
                  <a:srgbClr val="17375E"/>
                </a:solidFill>
                <a:latin typeface="Gill Sans" panose="020B0604020202020204" charset="0"/>
              </a:rPr>
              <a:t>de </a:t>
            </a:r>
            <a:r>
              <a:rPr lang="fr-FR" sz="2000" smtClean="0">
                <a:solidFill>
                  <a:srgbClr val="17375E"/>
                </a:solidFill>
                <a:latin typeface="Gill Sans" panose="020B0604020202020204" charset="0"/>
              </a:rPr>
              <a:t>motivation</a:t>
            </a:r>
            <a:endParaRPr lang="fr-FR" sz="2000" dirty="0">
              <a:solidFill>
                <a:srgbClr val="17375E"/>
              </a:solidFill>
              <a:latin typeface="Gill Sans" panose="020B0604020202020204" charset="0"/>
            </a:endParaRP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rPr>
              <a:t>Préparer les questions à poser au recruteur</a:t>
            </a:r>
          </a:p>
          <a:p>
            <a:pPr marL="342900" marR="0" lvl="0" indent="-342900" algn="just" rtl="0">
              <a:lnSpc>
                <a:spcPts val="2000"/>
              </a:lnSpc>
              <a:spcBef>
                <a:spcPts val="1200"/>
              </a:spcBef>
              <a:spcAft>
                <a:spcPts val="1200"/>
              </a:spcAft>
              <a:buClr>
                <a:srgbClr val="002060"/>
              </a:buClr>
              <a:buSzPct val="100000"/>
              <a:buFont typeface="Arial"/>
              <a:buChar char="●"/>
            </a:pPr>
            <a:r>
              <a:rPr lang="fr-FR" sz="2000" dirty="0">
                <a:solidFill>
                  <a:srgbClr val="17375E"/>
                </a:solidFill>
                <a:latin typeface="Gill Sans" panose="020B0604020202020204" charset="0"/>
              </a:rPr>
              <a:t>Se renseigner sur le lieu, le transport, la durée du </a:t>
            </a:r>
            <a:r>
              <a:rPr lang="fr-FR" sz="2000">
                <a:solidFill>
                  <a:srgbClr val="17375E"/>
                </a:solidFill>
                <a:latin typeface="Gill Sans" panose="020B0604020202020204" charset="0"/>
              </a:rPr>
              <a:t>trajet</a:t>
            </a:r>
            <a:r>
              <a:rPr lang="fr-FR" sz="2000" smtClean="0">
                <a:solidFill>
                  <a:srgbClr val="17375E"/>
                </a:solidFill>
                <a:latin typeface="Gill Sans" panose="020B0604020202020204" charset="0"/>
              </a:rPr>
              <a:t>…</a:t>
            </a:r>
            <a:endParaRPr sz="2000" dirty="0">
              <a:solidFill>
                <a:srgbClr val="17375E"/>
              </a:solidFill>
              <a:latin typeface="Gill Sans" panose="020B0604020202020204" charset="0"/>
            </a:endParaRPr>
          </a:p>
          <a:p>
            <a:pPr marL="0" marR="0" lvl="0" indent="0" algn="just" rtl="0">
              <a:lnSpc>
                <a:spcPts val="2000"/>
              </a:lnSpc>
              <a:spcBef>
                <a:spcPts val="1200"/>
              </a:spcBef>
              <a:spcAft>
                <a:spcPts val="1200"/>
              </a:spcAft>
              <a:buClr>
                <a:schemeClr val="dk1"/>
              </a:buClr>
              <a:buFont typeface="Arial"/>
              <a:buNone/>
            </a:pPr>
            <a:endParaRPr sz="2000" b="0" i="0" u="none" strike="noStrike" cap="none" dirty="0">
              <a:solidFill>
                <a:srgbClr val="17375E"/>
              </a:solidFill>
              <a:latin typeface="Gill Sans" panose="020B0604020202020204" charset="0"/>
              <a:sym typeface="Arial"/>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67463246-9B46-4190-9B2B-791AA7112FA4}" type="slidenum">
              <a:rPr lang="fr-FR" sz="1200" smtClean="0">
                <a:latin typeface="Gill Sans" panose="020B0604020202020204" charset="0"/>
              </a:rPr>
              <a:pPr algn="ctr"/>
              <a:t>8</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p:nvPr/>
        </p:nvSpPr>
        <p:spPr>
          <a:xfrm>
            <a:off x="304800" y="266513"/>
            <a:ext cx="8534400" cy="6923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C2113A"/>
              </a:buClr>
              <a:buSzPct val="25000"/>
              <a:buFont typeface="Cabin"/>
              <a:buNone/>
            </a:pPr>
            <a:r>
              <a:rPr lang="fr-FR" sz="1800" b="1" cap="none" smtClean="0">
                <a:solidFill>
                  <a:srgbClr val="C2113A"/>
                </a:solidFill>
                <a:latin typeface="Cabin"/>
                <a:ea typeface="Cabin"/>
                <a:cs typeface="Cabin"/>
                <a:sym typeface="Cabin"/>
              </a:rPr>
              <a:t>LE JOUR DE L’ENTRETIEN : FAIRE BONNE IMPRESSION</a:t>
            </a:r>
            <a:endParaRPr lang="fr-FR" sz="1800" b="1" cap="none" dirty="0">
              <a:solidFill>
                <a:srgbClr val="C2113A"/>
              </a:solidFill>
              <a:latin typeface="Cabin"/>
              <a:ea typeface="Cabin"/>
              <a:cs typeface="Cabin"/>
              <a:sym typeface="Cabin"/>
            </a:endParaRPr>
          </a:p>
        </p:txBody>
      </p:sp>
      <p:sp>
        <p:nvSpPr>
          <p:cNvPr id="102" name="Shape 102"/>
          <p:cNvSpPr txBox="1"/>
          <p:nvPr/>
        </p:nvSpPr>
        <p:spPr>
          <a:xfrm>
            <a:off x="304225" y="958850"/>
            <a:ext cx="8534400" cy="4673600"/>
          </a:xfrm>
          <a:prstGeom prst="rect">
            <a:avLst/>
          </a:prstGeom>
          <a:solidFill>
            <a:srgbClr val="FFFFFF"/>
          </a:solidFill>
          <a:ln>
            <a:noFill/>
          </a:ln>
        </p:spPr>
        <p:txBody>
          <a:bodyPr lIns="0" tIns="0" rIns="0" bIns="0" anchor="t" anchorCtr="0">
            <a:noAutofit/>
          </a:bodyPr>
          <a:lstStyle/>
          <a:p>
            <a:pPr marL="342900" marR="0" lvl="0" indent="-342900" algn="just" rtl="0">
              <a:lnSpc>
                <a:spcPts val="2000"/>
              </a:lnSpc>
              <a:spcBef>
                <a:spcPts val="1200"/>
              </a:spcBef>
              <a:spcAft>
                <a:spcPts val="1200"/>
              </a:spcAft>
              <a:buClr>
                <a:schemeClr val="dk1"/>
              </a:buClr>
              <a:buSzPct val="100000"/>
              <a:buFont typeface="Arial"/>
              <a:buChar char="•"/>
            </a:pPr>
            <a:r>
              <a:rPr lang="fr-FR" sz="2000" dirty="0" smtClean="0">
                <a:solidFill>
                  <a:srgbClr val="17375E"/>
                </a:solidFill>
                <a:latin typeface="Gill Sans" panose="020B0604020202020204" charset="0"/>
              </a:rPr>
              <a:t>S’habiller correctement</a:t>
            </a:r>
            <a:endParaRPr lang="fr-FR" sz="2000" dirty="0">
              <a:solidFill>
                <a:srgbClr val="17375E"/>
              </a:solidFill>
              <a:latin typeface="Gill Sans" panose="020B0604020202020204" charset="0"/>
            </a:endParaRPr>
          </a:p>
          <a:p>
            <a:pPr marL="342900" marR="0" lvl="0" indent="-342900" algn="just" rtl="0">
              <a:lnSpc>
                <a:spcPts val="2000"/>
              </a:lnSpc>
              <a:spcBef>
                <a:spcPts val="1200"/>
              </a:spcBef>
              <a:spcAft>
                <a:spcPts val="1200"/>
              </a:spcAft>
              <a:buClr>
                <a:schemeClr val="dk1"/>
              </a:buClr>
              <a:buSzPct val="100000"/>
              <a:buFont typeface="Arial"/>
              <a:buChar char="•"/>
            </a:pPr>
            <a:r>
              <a:rPr lang="fr-FR" sz="2000" dirty="0">
                <a:solidFill>
                  <a:srgbClr val="17375E"/>
                </a:solidFill>
                <a:latin typeface="Gill Sans" panose="020B0604020202020204" charset="0"/>
              </a:rPr>
              <a:t>Arriver 10 –15 minutes </a:t>
            </a:r>
            <a:r>
              <a:rPr lang="fr-FR" sz="2000">
                <a:solidFill>
                  <a:srgbClr val="17375E"/>
                </a:solidFill>
                <a:latin typeface="Gill Sans" panose="020B0604020202020204" charset="0"/>
              </a:rPr>
              <a:t>en </a:t>
            </a:r>
            <a:r>
              <a:rPr lang="fr-FR" sz="2000" smtClean="0">
                <a:solidFill>
                  <a:srgbClr val="17375E"/>
                </a:solidFill>
                <a:latin typeface="Gill Sans" panose="020B0604020202020204" charset="0"/>
              </a:rPr>
              <a:t>avance</a:t>
            </a:r>
            <a:endParaRPr lang="fr-FR" sz="2000" dirty="0">
              <a:solidFill>
                <a:srgbClr val="17375E"/>
              </a:solidFill>
              <a:latin typeface="Gill Sans" panose="020B0604020202020204" charset="0"/>
            </a:endParaRPr>
          </a:p>
          <a:p>
            <a:pPr marL="342900" marR="0" lvl="0" indent="-342900" algn="just" rtl="0">
              <a:lnSpc>
                <a:spcPts val="2000"/>
              </a:lnSpc>
              <a:spcBef>
                <a:spcPts val="1200"/>
              </a:spcBef>
              <a:spcAft>
                <a:spcPts val="1200"/>
              </a:spcAft>
              <a:buClr>
                <a:schemeClr val="dk1"/>
              </a:buClr>
              <a:buSzPct val="100000"/>
              <a:buFont typeface="Arial"/>
              <a:buChar char="•"/>
            </a:pPr>
            <a:r>
              <a:rPr lang="fr-FR" sz="2000">
                <a:solidFill>
                  <a:srgbClr val="17375E"/>
                </a:solidFill>
                <a:latin typeface="Gill Sans" panose="020B0604020202020204" charset="0"/>
              </a:rPr>
              <a:t>Avoir </a:t>
            </a:r>
            <a:r>
              <a:rPr lang="fr-FR" sz="2000" smtClean="0">
                <a:solidFill>
                  <a:srgbClr val="17375E"/>
                </a:solidFill>
                <a:latin typeface="Gill Sans" panose="020B0604020202020204" charset="0"/>
              </a:rPr>
              <a:t>un </a:t>
            </a:r>
            <a:r>
              <a:rPr lang="fr-FR" sz="2000" smtClean="0">
                <a:solidFill>
                  <a:srgbClr val="17375E"/>
                </a:solidFill>
                <a:latin typeface="Gill Sans" panose="020B0604020202020204" charset="0"/>
              </a:rPr>
              <a:t>porte-documents </a:t>
            </a:r>
            <a:r>
              <a:rPr lang="fr-FR" sz="2000" smtClean="0">
                <a:solidFill>
                  <a:srgbClr val="17375E"/>
                </a:solidFill>
                <a:latin typeface="Gill Sans" panose="020B0604020202020204" charset="0"/>
              </a:rPr>
              <a:t>: </a:t>
            </a:r>
            <a:r>
              <a:rPr lang="fr-FR" sz="2000" dirty="0" smtClean="0">
                <a:solidFill>
                  <a:srgbClr val="17375E"/>
                </a:solidFill>
                <a:latin typeface="Gill Sans" panose="020B0604020202020204" charset="0"/>
              </a:rPr>
              <a:t>CV/crayons/agenda/références</a:t>
            </a:r>
            <a:endParaRPr lang="fr-FR" sz="2000" dirty="0">
              <a:solidFill>
                <a:srgbClr val="17375E"/>
              </a:solidFill>
              <a:latin typeface="Gill Sans" panose="020B0604020202020204" charset="0"/>
            </a:endParaRPr>
          </a:p>
          <a:p>
            <a:pPr marL="342900" marR="0" lvl="0" indent="-342900" algn="just" rtl="0">
              <a:lnSpc>
                <a:spcPts val="2000"/>
              </a:lnSpc>
              <a:spcBef>
                <a:spcPts val="1200"/>
              </a:spcBef>
              <a:spcAft>
                <a:spcPts val="1200"/>
              </a:spcAft>
              <a:buClr>
                <a:schemeClr val="dk1"/>
              </a:buClr>
              <a:buSzPct val="100000"/>
              <a:buFont typeface="Arial"/>
              <a:buChar char="•"/>
            </a:pPr>
            <a:r>
              <a:rPr lang="fr-FR" sz="2000" dirty="0" smtClean="0">
                <a:solidFill>
                  <a:srgbClr val="17375E"/>
                </a:solidFill>
                <a:latin typeface="Gill Sans" panose="020B0604020202020204" charset="0"/>
              </a:rPr>
              <a:t>Éteindre son téléphone ou le mettre en </a:t>
            </a:r>
            <a:r>
              <a:rPr lang="fr-FR" sz="2000" smtClean="0">
                <a:solidFill>
                  <a:srgbClr val="17375E"/>
                </a:solidFill>
                <a:latin typeface="Gill Sans" panose="020B0604020202020204" charset="0"/>
              </a:rPr>
              <a:t>mode </a:t>
            </a:r>
            <a:r>
              <a:rPr lang="fr-FR" sz="2000" smtClean="0">
                <a:solidFill>
                  <a:srgbClr val="17375E"/>
                </a:solidFill>
                <a:latin typeface="Gill Sans" panose="020B0604020202020204" charset="0"/>
              </a:rPr>
              <a:t>silencieux</a:t>
            </a:r>
            <a:endParaRPr lang="fr-FR" sz="2000" dirty="0">
              <a:solidFill>
                <a:srgbClr val="17375E"/>
              </a:solidFill>
              <a:latin typeface="Gill Sans" panose="020B0604020202020204" charset="0"/>
            </a:endParaRPr>
          </a:p>
          <a:p>
            <a:pPr marL="342900" marR="0" lvl="0" indent="-342900" algn="just" rtl="0">
              <a:lnSpc>
                <a:spcPts val="2000"/>
              </a:lnSpc>
              <a:spcBef>
                <a:spcPts val="1200"/>
              </a:spcBef>
              <a:spcAft>
                <a:spcPts val="1200"/>
              </a:spcAft>
              <a:buClr>
                <a:schemeClr val="dk1"/>
              </a:buClr>
              <a:buSzPct val="100000"/>
              <a:buFont typeface="Arial"/>
              <a:buChar char="•"/>
            </a:pPr>
            <a:r>
              <a:rPr lang="fr-FR" sz="2000" dirty="0">
                <a:solidFill>
                  <a:srgbClr val="17375E"/>
                </a:solidFill>
                <a:latin typeface="Gill Sans" panose="020B0604020202020204" charset="0"/>
              </a:rPr>
              <a:t>Être amical et poli, </a:t>
            </a:r>
            <a:r>
              <a:rPr lang="fr-FR" sz="2000" dirty="0" smtClean="0">
                <a:solidFill>
                  <a:srgbClr val="17375E"/>
                </a:solidFill>
                <a:latin typeface="Gill Sans" panose="020B0604020202020204" charset="0"/>
              </a:rPr>
              <a:t>serrer </a:t>
            </a:r>
            <a:r>
              <a:rPr lang="fr-FR" sz="2000" dirty="0">
                <a:solidFill>
                  <a:srgbClr val="17375E"/>
                </a:solidFill>
                <a:latin typeface="Gill Sans" panose="020B0604020202020204" charset="0"/>
              </a:rPr>
              <a:t>la main, </a:t>
            </a:r>
            <a:r>
              <a:rPr lang="fr-FR" sz="2000" dirty="0" smtClean="0">
                <a:solidFill>
                  <a:srgbClr val="17375E"/>
                </a:solidFill>
                <a:latin typeface="Gill Sans" panose="020B0604020202020204" charset="0"/>
              </a:rPr>
              <a:t>Ne pas oublier de </a:t>
            </a:r>
            <a:r>
              <a:rPr lang="fr-FR" sz="2000" dirty="0">
                <a:solidFill>
                  <a:srgbClr val="17375E"/>
                </a:solidFill>
                <a:latin typeface="Gill Sans" panose="020B0604020202020204" charset="0"/>
              </a:rPr>
              <a:t>regarder dans les yeux, </a:t>
            </a:r>
            <a:r>
              <a:rPr lang="fr-FR" sz="2000" dirty="0" smtClean="0">
                <a:solidFill>
                  <a:srgbClr val="17375E"/>
                </a:solidFill>
                <a:latin typeface="Gill Sans" panose="020B0604020202020204" charset="0"/>
              </a:rPr>
              <a:t>se tenir droit </a:t>
            </a:r>
            <a:r>
              <a:rPr lang="fr-FR" sz="2000" dirty="0">
                <a:solidFill>
                  <a:srgbClr val="17375E"/>
                </a:solidFill>
                <a:latin typeface="Gill Sans" panose="020B0604020202020204" charset="0"/>
              </a:rPr>
              <a:t>!</a:t>
            </a:r>
          </a:p>
          <a:p>
            <a:pPr marL="342900" marR="0" lvl="0" indent="-342900" algn="just" rtl="0">
              <a:lnSpc>
                <a:spcPts val="2000"/>
              </a:lnSpc>
              <a:spcBef>
                <a:spcPts val="1200"/>
              </a:spcBef>
              <a:spcAft>
                <a:spcPts val="1200"/>
              </a:spcAft>
              <a:buClr>
                <a:schemeClr val="dk1"/>
              </a:buClr>
              <a:buSzPct val="100000"/>
              <a:buFont typeface="Arial"/>
              <a:buChar char="•"/>
            </a:pPr>
            <a:r>
              <a:rPr lang="fr-FR" sz="2000">
                <a:solidFill>
                  <a:srgbClr val="17375E"/>
                </a:solidFill>
                <a:latin typeface="Gill Sans" panose="020B0604020202020204" charset="0"/>
              </a:rPr>
              <a:t>Être </a:t>
            </a:r>
            <a:r>
              <a:rPr lang="fr-FR" sz="2000" smtClean="0">
                <a:solidFill>
                  <a:srgbClr val="17375E"/>
                </a:solidFill>
                <a:latin typeface="Gill Sans" panose="020B0604020202020204" charset="0"/>
              </a:rPr>
              <a:t>professionnel</a:t>
            </a:r>
            <a:endParaRPr lang="fr-FR" sz="2000" dirty="0">
              <a:solidFill>
                <a:srgbClr val="17375E"/>
              </a:solidFill>
              <a:latin typeface="Gill Sans" panose="020B0604020202020204" charset="0"/>
            </a:endParaRPr>
          </a:p>
          <a:p>
            <a:pPr marL="342900" marR="0" lvl="0" indent="-342900" algn="just" rtl="0">
              <a:lnSpc>
                <a:spcPts val="2000"/>
              </a:lnSpc>
              <a:spcBef>
                <a:spcPts val="1200"/>
              </a:spcBef>
              <a:spcAft>
                <a:spcPts val="1200"/>
              </a:spcAft>
              <a:buClr>
                <a:schemeClr val="dk1"/>
              </a:buClr>
              <a:buSzPct val="100000"/>
              <a:buFont typeface="Arial"/>
              <a:buChar char="•"/>
            </a:pPr>
            <a:r>
              <a:rPr lang="fr-FR" sz="2000" dirty="0">
                <a:solidFill>
                  <a:srgbClr val="17375E"/>
                </a:solidFill>
                <a:latin typeface="Gill Sans" panose="020B0604020202020204" charset="0"/>
              </a:rPr>
              <a:t>Etre enthousiaste</a:t>
            </a:r>
          </a:p>
          <a:p>
            <a:pPr marL="342900" marR="0" lvl="0" indent="-342900" algn="just" rtl="0">
              <a:lnSpc>
                <a:spcPts val="2000"/>
              </a:lnSpc>
              <a:spcBef>
                <a:spcPts val="1200"/>
              </a:spcBef>
              <a:spcAft>
                <a:spcPts val="1200"/>
              </a:spcAft>
              <a:buClr>
                <a:schemeClr val="dk1"/>
              </a:buClr>
              <a:buSzPct val="100000"/>
              <a:buFont typeface="Arial"/>
              <a:buChar char="•"/>
            </a:pPr>
            <a:r>
              <a:rPr lang="fr-FR" sz="2000" dirty="0">
                <a:solidFill>
                  <a:srgbClr val="17375E"/>
                </a:solidFill>
                <a:latin typeface="Gill Sans" panose="020B0604020202020204" charset="0"/>
              </a:rPr>
              <a:t>Utiliser le nom du recruteur</a:t>
            </a:r>
          </a:p>
        </p:txBody>
      </p:sp>
      <p:pic>
        <p:nvPicPr>
          <p:cNvPr id="104" name="Shape 104"/>
          <p:cNvPicPr preferRelativeResize="0"/>
          <p:nvPr/>
        </p:nvPicPr>
        <p:blipFill rotWithShape="1">
          <a:blip r:embed="rId3">
            <a:alphaModFix/>
          </a:blip>
          <a:srcRect/>
          <a:stretch/>
        </p:blipFill>
        <p:spPr>
          <a:xfrm>
            <a:off x="6413500" y="4384649"/>
            <a:ext cx="2120900" cy="1412900"/>
          </a:xfrm>
          <a:prstGeom prst="rect">
            <a:avLst/>
          </a:prstGeom>
          <a:noFill/>
          <a:ln>
            <a:noFill/>
          </a:ln>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3D8C8C5A-FA2E-469B-8296-6D296CD1D9C2}" type="slidenum">
              <a:rPr lang="fr-FR" sz="1200" smtClean="0">
                <a:latin typeface="Gill Sans" panose="020B0604020202020204" charset="0"/>
              </a:rPr>
              <a:pPr algn="ctr"/>
              <a:t>9</a:t>
            </a:fld>
            <a:r>
              <a:rPr lang="fr-FR" sz="1200" smtClean="0">
                <a:latin typeface="Gill Sans" panose="020B0604020202020204" charset="0"/>
              </a:rPr>
              <a:t> / 23</a:t>
            </a:r>
            <a:endParaRPr lang="fr-FR" sz="1200">
              <a:latin typeface="Gill Sans"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ck cover">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868</Words>
  <Application>Microsoft Office PowerPoint</Application>
  <PresentationFormat>Affichage à l'écran (4:3)</PresentationFormat>
  <Paragraphs>200</Paragraphs>
  <Slides>23</Slides>
  <Notes>23</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23</vt:i4>
      </vt:variant>
    </vt:vector>
  </HeadingPairs>
  <TitlesOfParts>
    <vt:vector size="30" baseType="lpstr">
      <vt:lpstr>Gill Sans</vt:lpstr>
      <vt:lpstr>Calibri</vt:lpstr>
      <vt:lpstr>Cabin</vt:lpstr>
      <vt:lpstr>Arial</vt:lpstr>
      <vt:lpstr>Thème Office</vt:lpstr>
      <vt:lpstr>Content empty</vt:lpstr>
      <vt:lpstr>Back cover</vt:lpstr>
      <vt:lpstr>Présentation PowerPoint</vt:lpstr>
      <vt:lpstr>Présentation PowerPoint</vt:lpstr>
      <vt:lpstr>Présentation PowerPoint</vt:lpstr>
      <vt:lpstr>Présentation PowerPoint</vt:lpstr>
      <vt:lpstr>Présentation PowerPoint</vt:lpstr>
      <vt:lpstr>Présentation PowerPoint</vt:lpstr>
      <vt:lpstr>TYPES D’ENTRETIEN </vt:lpstr>
      <vt:lpstr>Présentation PowerPoint</vt:lpstr>
      <vt:lpstr>Présentation PowerPoint</vt:lpstr>
      <vt:lpstr>Présentation PowerPoint</vt:lpstr>
      <vt:lpstr>LE TYPE DE QUESTIONS POSÉES DURANT UN ENTRETIEN D’EMBAUCHE</vt:lpstr>
      <vt:lpstr>LE TYPE DE QUESTIONS POSÉES DURANT UN ENTRETIEN D’EMBAUCHE</vt:lpstr>
      <vt:lpstr>LE TYPE DE QUESTIONS POSÉES DURANT UN ENTRETIEN D’EMBAUCHE</vt:lpstr>
      <vt:lpstr>ACTIVITÉ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SD</cp:lastModifiedBy>
  <cp:revision>7</cp:revision>
  <dcterms:modified xsi:type="dcterms:W3CDTF">2019-06-15T18:35:20Z</dcterms:modified>
</cp:coreProperties>
</file>